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3" r:id="rId6"/>
    <p:sldId id="262" r:id="rId7"/>
    <p:sldId id="261" r:id="rId8"/>
    <p:sldId id="309" r:id="rId9"/>
    <p:sldId id="260" r:id="rId10"/>
    <p:sldId id="310" r:id="rId11"/>
    <p:sldId id="292" r:id="rId12"/>
    <p:sldId id="259" r:id="rId13"/>
    <p:sldId id="265" r:id="rId14"/>
    <p:sldId id="266" r:id="rId15"/>
    <p:sldId id="267" r:id="rId16"/>
    <p:sldId id="268" r:id="rId17"/>
    <p:sldId id="270" r:id="rId18"/>
    <p:sldId id="269" r:id="rId19"/>
    <p:sldId id="271" r:id="rId20"/>
    <p:sldId id="272" r:id="rId21"/>
    <p:sldId id="275" r:id="rId22"/>
    <p:sldId id="274" r:id="rId23"/>
    <p:sldId id="276" r:id="rId24"/>
    <p:sldId id="277" r:id="rId25"/>
    <p:sldId id="295" r:id="rId26"/>
    <p:sldId id="308" r:id="rId27"/>
    <p:sldId id="293" r:id="rId28"/>
    <p:sldId id="296" r:id="rId29"/>
    <p:sldId id="297" r:id="rId30"/>
    <p:sldId id="311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5638-662E-4D4E-904C-05E715685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CF5D9-65E0-46A8-8D2A-9DC6D59EA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F063-92C2-4B51-9D4A-69934DF3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259D-3CC0-45EB-B178-909CA953C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76222-E65C-4D15-A63E-C041445C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2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17FD-33AB-4739-A041-30114A3B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9991F-4C41-4185-AB64-10BD089DE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5246E-4D14-4B05-A0DE-8B9CC02A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BA3E6-7135-46B2-98CC-1A8F7A30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BB0B2-01CE-46E5-A63C-67124FDA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3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E28468-88BF-48A2-B4FA-3C0DD54F6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D7023-B9DC-42EC-8488-B5C2AECE3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FFB38-DB9B-47D5-87DD-A86E5E56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05EEF-E7B3-4271-8FA4-C47E3508D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88431-0924-4545-84D4-0894750D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5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D364-E49C-476E-8E32-4198AFB0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5E02B-82F6-42B3-BFC2-1ECBFDC4C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D94B-A4EB-4D8A-9F43-461C42B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62D86-970C-4A67-802B-1062618E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DEE0-44BE-4565-884D-DA5D861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8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D0FD-FB53-42E6-B051-DA76D779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BCFB1-2C97-4278-96B5-91D95DFB1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CE3D1-9689-4945-ACEC-C952DA3D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7DCE-E0DA-4368-8485-30FFE10C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B840-B258-4934-93EA-A303426E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2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B561-861B-4DEF-A229-F43F975D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7315-EBAC-47D0-98BA-F7F0B7D68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EFBA3-C65A-4EF3-9871-4BC481EB0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8D382-74EB-4E71-BB2A-618E2246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69CAD-7D9F-4125-AF58-759F6DEA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E0A1A-B353-4861-BC61-37BDA4BC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3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F0A9-6960-4ED4-828D-9112C632F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257EC-7225-41F7-B347-684543E06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00F40-E27C-474F-A6E3-8DEECCB48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0B173-237C-4072-ACFD-3EE6D3278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6BE6E-79F6-4FA2-A689-56030F973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356666-737C-4B13-9D2C-9FAA3153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D5AA9F-26C7-4CD5-AEDD-D0BB45AC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2EC4F-DFC8-44E8-BDA4-B3CA69B0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3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A4AE-FDB0-487B-9FB5-B45B84B3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A14A4-6780-4161-A077-7C1BECCE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4D094-D7F4-4823-87B5-7356122AD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4BA33-CBB5-4890-B806-628A4759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2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0B01E-40E0-4CE0-AD18-1CC84189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9456F-E603-4DA5-BC98-C6BEFA96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9B47D-7094-4634-93E2-76392882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8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5655-BEDD-4D53-999B-28B315BD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70BB-03CD-4233-A758-174C92600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8423C-89F3-4223-9636-CC3E41DAC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B36ED-C416-431C-8CE4-C88833AC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57D17-9BCA-42BE-834D-F42133DA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CE495-A3D1-4F31-A481-9A2B1DF5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9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94C9-8F42-4B58-AA02-6A174B5D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B33CC2-6899-4DE3-BF4C-CF0AA44A1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7BFF7-ACC8-4B88-B539-DA28AC28D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EA3AB-0632-4C84-AA60-4AD90CC1E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9881D-11DE-4B21-B0F7-09BC5081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8F53B-0FF7-4D3E-9A58-3CDA90C0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8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76D72-F4FC-4D19-94A1-FBF14FD6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E5079-6B85-414C-A7E2-0B488A070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236CA-E593-4089-B466-28ECC0E92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ECCDD-244C-47D3-BB75-E1E02FB33F78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86ED1-DFC2-4DF0-9CC1-C55C42D62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1B79D-B865-4C15-B994-3A3C18CFF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84ECD-52F6-4DEF-9394-5E09712B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C7A4-16C0-430B-A825-593217DA2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AZ-900 Microsoft Foundation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460EE-36E3-473C-A9B1-E1E25C9B5F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 Questions in 15 minutes – Part Quint (5)</a:t>
            </a:r>
          </a:p>
        </p:txBody>
      </p:sp>
    </p:spTree>
    <p:extLst>
      <p:ext uri="{BB962C8B-B14F-4D97-AF65-F5344CB8AC3E}">
        <p14:creationId xmlns:p14="http://schemas.microsoft.com/office/powerpoint/2010/main" val="1373069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AE3E3-6FDC-445C-B7D6-182A294A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9" y="0"/>
            <a:ext cx="8116671" cy="412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68E4B-5EB1-4C0A-984B-BA0744F7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90"/>
            <a:ext cx="5579479" cy="3133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FED832-18C3-4A88-A955-F985C2F145FA}"/>
              </a:ext>
            </a:extLst>
          </p:cNvPr>
          <p:cNvSpPr txBox="1"/>
          <p:nvPr/>
        </p:nvSpPr>
        <p:spPr>
          <a:xfrm>
            <a:off x="390525" y="1038225"/>
            <a:ext cx="3578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AZURE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78C3A-A24D-418F-8A0B-48871241C06C}"/>
              </a:ext>
            </a:extLst>
          </p:cNvPr>
          <p:cNvSpPr txBox="1"/>
          <p:nvPr/>
        </p:nvSpPr>
        <p:spPr>
          <a:xfrm>
            <a:off x="5774727" y="4783276"/>
            <a:ext cx="6222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AZURE GOV CLOUD REGIONS</a:t>
            </a:r>
          </a:p>
        </p:txBody>
      </p:sp>
    </p:spTree>
    <p:extLst>
      <p:ext uri="{BB962C8B-B14F-4D97-AF65-F5344CB8AC3E}">
        <p14:creationId xmlns:p14="http://schemas.microsoft.com/office/powerpoint/2010/main" val="80989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042D-2D15-4C78-8FE0-C9AA925E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74"/>
            <a:ext cx="10515600" cy="1325563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RegionDC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F8181-F231-47F2-A61B-6849F1BF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644202"/>
            <a:ext cx="2600325" cy="225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AA782-5292-4D57-8042-5C86CF2E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91" y="2978453"/>
            <a:ext cx="2695575" cy="2651281"/>
          </a:xfrm>
          <a:prstGeom prst="rect">
            <a:avLst/>
          </a:prstGeom>
        </p:spPr>
      </p:pic>
      <p:pic>
        <p:nvPicPr>
          <p:cNvPr id="1026" name="Picture 2" descr="Microsoft global network">
            <a:extLst>
              <a:ext uri="{FF2B5EF4-FFF2-40B4-BE49-F238E27FC236}">
                <a16:creationId xmlns:a16="http://schemas.microsoft.com/office/drawing/2014/main" id="{91C30469-8AC2-4D50-86F2-1A5A6E3B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4" y="981075"/>
            <a:ext cx="8985956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F1DF8E-1B11-4BE9-B207-CED61C80F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791" y="5672389"/>
            <a:ext cx="1104957" cy="10160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B69C92-F33A-440C-885B-6CB8C66D5930}"/>
              </a:ext>
            </a:extLst>
          </p:cNvPr>
          <p:cNvSpPr/>
          <p:nvPr/>
        </p:nvSpPr>
        <p:spPr>
          <a:xfrm>
            <a:off x="11161230" y="5629734"/>
            <a:ext cx="735495" cy="300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87E4F-2D80-4F61-85EF-21D5F39C2F23}"/>
              </a:ext>
            </a:extLst>
          </p:cNvPr>
          <p:cNvSpPr/>
          <p:nvPr/>
        </p:nvSpPr>
        <p:spPr>
          <a:xfrm>
            <a:off x="10896599" y="6024338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C7385-BF23-4E0F-B55A-7774A934BDFB}"/>
              </a:ext>
            </a:extLst>
          </p:cNvPr>
          <p:cNvSpPr/>
          <p:nvPr/>
        </p:nvSpPr>
        <p:spPr>
          <a:xfrm>
            <a:off x="10896599" y="6459940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549740-1405-4565-9E89-188F31CDAB45}"/>
              </a:ext>
            </a:extLst>
          </p:cNvPr>
          <p:cNvCxnSpPr>
            <a:stCxn id="14" idx="1"/>
          </p:cNvCxnSpPr>
          <p:nvPr/>
        </p:nvCxnSpPr>
        <p:spPr>
          <a:xfrm flipH="1">
            <a:off x="9839739" y="5779908"/>
            <a:ext cx="1321491" cy="11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6FDE6-4484-4FC7-BCEC-A57A2EEF02D4}"/>
              </a:ext>
            </a:extLst>
          </p:cNvPr>
          <p:cNvCxnSpPr>
            <a:stCxn id="14" idx="1"/>
          </p:cNvCxnSpPr>
          <p:nvPr/>
        </p:nvCxnSpPr>
        <p:spPr>
          <a:xfrm flipH="1">
            <a:off x="10257183" y="5779908"/>
            <a:ext cx="904047" cy="5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A7577D-E03F-4AFB-8FB1-92CA9A98E6BC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9596538" y="5922622"/>
            <a:ext cx="1300061" cy="28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4996F9-B030-4ACC-AB15-371460C93B03}"/>
              </a:ext>
            </a:extLst>
          </p:cNvPr>
          <p:cNvCxnSpPr>
            <a:stCxn id="16" idx="1"/>
          </p:cNvCxnSpPr>
          <p:nvPr/>
        </p:nvCxnSpPr>
        <p:spPr>
          <a:xfrm flipH="1">
            <a:off x="10257183" y="6205981"/>
            <a:ext cx="639416" cy="21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B06AE1-189A-4605-934E-B2E66A4F4C6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728753" y="5966979"/>
            <a:ext cx="1167846" cy="6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B4DA8E-0399-42D9-8DC2-05AAC295939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10257183" y="6418942"/>
            <a:ext cx="639416" cy="22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5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9916C-5E29-4494-8777-3B074E7172E2}"/>
              </a:ext>
            </a:extLst>
          </p:cNvPr>
          <p:cNvSpPr txBox="1"/>
          <p:nvPr/>
        </p:nvSpPr>
        <p:spPr>
          <a:xfrm>
            <a:off x="185738" y="32861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AD538-495C-4AC3-99FD-140E59C6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4" y="328612"/>
            <a:ext cx="9909756" cy="3384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77ED4D-9473-45A0-BD48-350EFCB780B8}"/>
              </a:ext>
            </a:extLst>
          </p:cNvPr>
          <p:cNvSpPr txBox="1"/>
          <p:nvPr/>
        </p:nvSpPr>
        <p:spPr>
          <a:xfrm>
            <a:off x="4633784" y="2594919"/>
            <a:ext cx="382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Hides/Redacts  PII (</a:t>
            </a:r>
            <a:r>
              <a:rPr lang="en-US" dirty="0" err="1"/>
              <a:t>ie</a:t>
            </a:r>
            <a:r>
              <a:rPr lang="en-US" dirty="0"/>
              <a:t>  SSN and CC info)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01455-498C-445A-8E85-9F53CD749674}"/>
              </a:ext>
            </a:extLst>
          </p:cNvPr>
          <p:cNvSpPr txBox="1"/>
          <p:nvPr/>
        </p:nvSpPr>
        <p:spPr>
          <a:xfrm>
            <a:off x="4633784" y="2969306"/>
            <a:ext cx="643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of Azure Console that hosts a number of Security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3B2D0-36DF-4A48-8E7A-7EB336920673}"/>
              </a:ext>
            </a:extLst>
          </p:cNvPr>
          <p:cNvSpPr txBox="1"/>
          <p:nvPr/>
        </p:nvSpPr>
        <p:spPr>
          <a:xfrm>
            <a:off x="4967417" y="3334697"/>
            <a:ext cx="265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Factor Authentication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1880BF-6549-4B2F-AD87-EF64512B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8038"/>
            <a:ext cx="12192000" cy="2534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8DA85D-92B3-4FC3-A115-613AE81D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7746"/>
            <a:ext cx="3505504" cy="4343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2019F-A9D3-4BEB-9757-5C6B88C27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799" y="6127321"/>
            <a:ext cx="1068623" cy="59475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E33B7E-4980-48DF-A946-0772A49ADFD4}"/>
              </a:ext>
            </a:extLst>
          </p:cNvPr>
          <p:cNvCxnSpPr>
            <a:cxnSpLocks/>
          </p:cNvCxnSpPr>
          <p:nvPr/>
        </p:nvCxnSpPr>
        <p:spPr>
          <a:xfrm flipH="1">
            <a:off x="3009531" y="2423604"/>
            <a:ext cx="2840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6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7C929A-878F-4D2E-9335-B92D8EC4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" y="4505597"/>
            <a:ext cx="12192000" cy="1275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F24F4-0EC3-47BE-83F7-9D84BB97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44050" cy="2847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D88543-22AA-41FC-AAFC-D884EAB0D7A7}"/>
              </a:ext>
            </a:extLst>
          </p:cNvPr>
          <p:cNvSpPr txBox="1"/>
          <p:nvPr/>
        </p:nvSpPr>
        <p:spPr>
          <a:xfrm>
            <a:off x="227013" y="3059668"/>
            <a:ext cx="114610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an administrator, you can </a:t>
            </a:r>
            <a:r>
              <a:rPr lang="en-US" b="1" dirty="0"/>
              <a:t>lock</a:t>
            </a:r>
            <a:r>
              <a:rPr lang="en-US" dirty="0"/>
              <a:t> a subscription, resource group, or resource to prevent other users in your organization </a:t>
            </a:r>
          </a:p>
          <a:p>
            <a:r>
              <a:rPr lang="en-US" dirty="0"/>
              <a:t>from accidentally deleting or modifying critical resources. The </a:t>
            </a:r>
            <a:r>
              <a:rPr lang="en-US" b="1" dirty="0"/>
              <a:t>lock</a:t>
            </a:r>
            <a:r>
              <a:rPr lang="en-US" dirty="0"/>
              <a:t> overrides any permissions the user might have. </a:t>
            </a:r>
          </a:p>
          <a:p>
            <a:r>
              <a:rPr lang="en-US" dirty="0"/>
              <a:t>You can set the </a:t>
            </a:r>
            <a:r>
              <a:rPr lang="en-US" b="1" dirty="0"/>
              <a:t>lock</a:t>
            </a:r>
            <a:r>
              <a:rPr lang="en-US" dirty="0"/>
              <a:t> level to </a:t>
            </a:r>
          </a:p>
          <a:p>
            <a:r>
              <a:rPr lang="en-US" dirty="0"/>
              <a:t>	</a:t>
            </a:r>
            <a:r>
              <a:rPr lang="en-US" dirty="0" err="1"/>
              <a:t>CanNotDelete</a:t>
            </a:r>
            <a:r>
              <a:rPr lang="en-US" dirty="0"/>
              <a:t> </a:t>
            </a:r>
          </a:p>
          <a:p>
            <a:r>
              <a:rPr lang="en-US" dirty="0"/>
              <a:t>	or </a:t>
            </a:r>
            <a:r>
              <a:rPr lang="en-US" dirty="0" err="1"/>
              <a:t>ReadOnly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3BC27-26DE-4979-A2DE-8291328F32B5}"/>
              </a:ext>
            </a:extLst>
          </p:cNvPr>
          <p:cNvSpPr txBox="1"/>
          <p:nvPr/>
        </p:nvSpPr>
        <p:spPr>
          <a:xfrm>
            <a:off x="86497" y="44484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7FD02-BAE9-46EC-B77C-1FFC15CC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50" y="5366654"/>
            <a:ext cx="4530671" cy="1318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648C4E-0DFA-4FA4-B621-2C1762722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82" y="5824338"/>
            <a:ext cx="5593565" cy="320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36A81-1283-4865-8613-BCD954BA6A60}"/>
              </a:ext>
            </a:extLst>
          </p:cNvPr>
          <p:cNvSpPr txBox="1"/>
          <p:nvPr/>
        </p:nvSpPr>
        <p:spPr>
          <a:xfrm>
            <a:off x="8938260" y="1508932"/>
            <a:ext cx="3052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Notes:  Two types of Locks</a:t>
            </a:r>
          </a:p>
          <a:p>
            <a:r>
              <a:rPr lang="en-US" dirty="0"/>
              <a:t>  </a:t>
            </a:r>
            <a:r>
              <a:rPr lang="en-US" dirty="0" err="1"/>
              <a:t>CanNotDelete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ReadOnly</a:t>
            </a:r>
            <a:r>
              <a:rPr lang="en-US" dirty="0"/>
              <a:t> (Cannot Overwrite)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7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172DF-605F-4B89-9EE4-377D1AAABA40}"/>
              </a:ext>
            </a:extLst>
          </p:cNvPr>
          <p:cNvSpPr txBox="1"/>
          <p:nvPr/>
        </p:nvSpPr>
        <p:spPr>
          <a:xfrm>
            <a:off x="210065" y="25949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9C5D6-ECF7-4604-89FD-BF22EFEA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434"/>
            <a:ext cx="12123629" cy="2228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8C2BA-07B0-42FE-BB04-EBCEECC8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560"/>
            <a:ext cx="12192000" cy="3615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7A1E8-5070-49BE-AD5B-064C2B2E6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192" y="5874935"/>
            <a:ext cx="3482642" cy="9830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D7B4CB-A4D9-4FF1-AFA0-0B8219CA7D88}"/>
              </a:ext>
            </a:extLst>
          </p:cNvPr>
          <p:cNvCxnSpPr/>
          <p:nvPr/>
        </p:nvCxnSpPr>
        <p:spPr>
          <a:xfrm>
            <a:off x="1580225" y="1198485"/>
            <a:ext cx="3364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9A7B9C-E5C1-494B-A8BB-5CFBE9ADAFBF}"/>
              </a:ext>
            </a:extLst>
          </p:cNvPr>
          <p:cNvCxnSpPr>
            <a:cxnSpLocks/>
          </p:cNvCxnSpPr>
          <p:nvPr/>
        </p:nvCxnSpPr>
        <p:spPr>
          <a:xfrm flipH="1">
            <a:off x="2299317" y="1793289"/>
            <a:ext cx="2183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1B83C0-7899-4065-B167-668014348312}"/>
              </a:ext>
            </a:extLst>
          </p:cNvPr>
          <p:cNvCxnSpPr>
            <a:cxnSpLocks/>
          </p:cNvCxnSpPr>
          <p:nvPr/>
        </p:nvCxnSpPr>
        <p:spPr>
          <a:xfrm flipH="1">
            <a:off x="2362941" y="2673658"/>
            <a:ext cx="2183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9F535F-3B95-4A25-97F1-978782ADEA45}"/>
              </a:ext>
            </a:extLst>
          </p:cNvPr>
          <p:cNvSpPr txBox="1"/>
          <p:nvPr/>
        </p:nvSpPr>
        <p:spPr>
          <a:xfrm>
            <a:off x="8513060" y="1350782"/>
            <a:ext cx="367894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 Depending on your def of </a:t>
            </a:r>
          </a:p>
          <a:p>
            <a:r>
              <a:rPr lang="en-US" dirty="0"/>
              <a:t>Manage, you can segment costs</a:t>
            </a:r>
          </a:p>
          <a:p>
            <a:r>
              <a:rPr lang="en-US" dirty="0"/>
              <a:t>based on Tags if you require </a:t>
            </a:r>
          </a:p>
          <a:p>
            <a:r>
              <a:rPr lang="en-US" dirty="0"/>
              <a:t>You can further implement policy based on tags</a:t>
            </a:r>
          </a:p>
        </p:txBody>
      </p:sp>
    </p:spTree>
    <p:extLst>
      <p:ext uri="{BB962C8B-B14F-4D97-AF65-F5344CB8AC3E}">
        <p14:creationId xmlns:p14="http://schemas.microsoft.com/office/powerpoint/2010/main" val="211584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7645-A000-45AE-B200-43881CFF7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745"/>
            <a:ext cx="11816348" cy="1724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6CA8E-BC2F-482C-A74B-F5BA69B40208}"/>
              </a:ext>
            </a:extLst>
          </p:cNvPr>
          <p:cNvSpPr txBox="1"/>
          <p:nvPr/>
        </p:nvSpPr>
        <p:spPr>
          <a:xfrm>
            <a:off x="171450" y="21431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044E8-E815-4A23-B38C-BA8F4735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7" y="2465909"/>
            <a:ext cx="9374377" cy="398734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6A5C0-AB1E-4E30-9910-42EF1EE2236D}"/>
              </a:ext>
            </a:extLst>
          </p:cNvPr>
          <p:cNvCxnSpPr/>
          <p:nvPr/>
        </p:nvCxnSpPr>
        <p:spPr>
          <a:xfrm>
            <a:off x="2361460" y="648070"/>
            <a:ext cx="146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C75EAD-BD0C-468C-89EC-225EC5795BC1}"/>
              </a:ext>
            </a:extLst>
          </p:cNvPr>
          <p:cNvCxnSpPr>
            <a:cxnSpLocks/>
          </p:cNvCxnSpPr>
          <p:nvPr/>
        </p:nvCxnSpPr>
        <p:spPr>
          <a:xfrm>
            <a:off x="3952042" y="648070"/>
            <a:ext cx="7975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139B39-FCBF-40DE-AAE3-D0B4D9BC7F9B}"/>
              </a:ext>
            </a:extLst>
          </p:cNvPr>
          <p:cNvCxnSpPr>
            <a:cxnSpLocks/>
          </p:cNvCxnSpPr>
          <p:nvPr/>
        </p:nvCxnSpPr>
        <p:spPr>
          <a:xfrm>
            <a:off x="4947821" y="648070"/>
            <a:ext cx="7975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4C410-FA18-4CD7-BE09-B411D843B9BB}"/>
              </a:ext>
            </a:extLst>
          </p:cNvPr>
          <p:cNvCxnSpPr>
            <a:cxnSpLocks/>
          </p:cNvCxnSpPr>
          <p:nvPr/>
        </p:nvCxnSpPr>
        <p:spPr>
          <a:xfrm>
            <a:off x="7075503" y="585125"/>
            <a:ext cx="1105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21030F-2826-48A2-ACEC-50AFC2A9E897}"/>
              </a:ext>
            </a:extLst>
          </p:cNvPr>
          <p:cNvCxnSpPr/>
          <p:nvPr/>
        </p:nvCxnSpPr>
        <p:spPr>
          <a:xfrm flipH="1">
            <a:off x="2050742" y="1732625"/>
            <a:ext cx="12162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2797EB-599B-4BE6-B64C-A9B0970331E4}"/>
              </a:ext>
            </a:extLst>
          </p:cNvPr>
          <p:cNvSpPr txBox="1"/>
          <p:nvPr/>
        </p:nvSpPr>
        <p:spPr>
          <a:xfrm>
            <a:off x="5908174" y="1173332"/>
            <a:ext cx="3458576" cy="92333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 Basic Plan has this, therefore</a:t>
            </a:r>
          </a:p>
          <a:p>
            <a:r>
              <a:rPr lang="en-US" dirty="0"/>
              <a:t>Standard plan, which is higher tier</a:t>
            </a:r>
          </a:p>
          <a:p>
            <a:r>
              <a:rPr lang="en-US" dirty="0"/>
              <a:t>Also has this.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C99B7-670C-4B9A-8B0F-7D18312B2B51}"/>
              </a:ext>
            </a:extLst>
          </p:cNvPr>
          <p:cNvSpPr txBox="1"/>
          <p:nvPr/>
        </p:nvSpPr>
        <p:spPr>
          <a:xfrm>
            <a:off x="3823898" y="1547959"/>
            <a:ext cx="13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answer</a:t>
            </a:r>
          </a:p>
        </p:txBody>
      </p:sp>
    </p:spTree>
    <p:extLst>
      <p:ext uri="{BB962C8B-B14F-4D97-AF65-F5344CB8AC3E}">
        <p14:creationId xmlns:p14="http://schemas.microsoft.com/office/powerpoint/2010/main" val="1125040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DFA069-31D1-43B8-95A6-0B03A1C42A05}"/>
              </a:ext>
            </a:extLst>
          </p:cNvPr>
          <p:cNvSpPr txBox="1"/>
          <p:nvPr/>
        </p:nvSpPr>
        <p:spPr>
          <a:xfrm>
            <a:off x="98854" y="25949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A6494-30A2-457A-8973-62F6FD82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54" y="259492"/>
            <a:ext cx="9541307" cy="2166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D3F10D-B343-4DB4-8BC4-D8D629AEA945}"/>
              </a:ext>
            </a:extLst>
          </p:cNvPr>
          <p:cNvSpPr txBox="1"/>
          <p:nvPr/>
        </p:nvSpPr>
        <p:spPr>
          <a:xfrm>
            <a:off x="4514851" y="1643063"/>
            <a:ext cx="557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Sharing Permission control (</a:t>
            </a:r>
            <a:r>
              <a:rPr lang="en-US" dirty="0" err="1"/>
              <a:t>ie</a:t>
            </a:r>
            <a:r>
              <a:rPr lang="en-US" dirty="0"/>
              <a:t> On Prem AD and Azure 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F6FFF-2B80-4417-9CF9-97BE4542669A}"/>
              </a:ext>
            </a:extLst>
          </p:cNvPr>
          <p:cNvSpPr txBox="1"/>
          <p:nvPr/>
        </p:nvSpPr>
        <p:spPr>
          <a:xfrm>
            <a:off x="4514851" y="1229428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Verifying Who you 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91358-0403-4B09-A3F3-FF2C92EA7FDE}"/>
              </a:ext>
            </a:extLst>
          </p:cNvPr>
          <p:cNvSpPr txBox="1"/>
          <p:nvPr/>
        </p:nvSpPr>
        <p:spPr>
          <a:xfrm>
            <a:off x="4514851" y="815793"/>
            <a:ext cx="361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Designating what you have access 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969AA9-40E2-41FE-9323-BF322450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91" y="2876069"/>
            <a:ext cx="11446232" cy="3166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27A0F-81C4-4536-AC29-6C622EBF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812" y="6010522"/>
            <a:ext cx="1119187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4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4F190-A2E4-4657-92AB-FE9DAC4B1652}"/>
              </a:ext>
            </a:extLst>
          </p:cNvPr>
          <p:cNvSpPr txBox="1"/>
          <p:nvPr/>
        </p:nvSpPr>
        <p:spPr>
          <a:xfrm>
            <a:off x="161796" y="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D9264-3639-40A6-ADAD-06C719BA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92" y="0"/>
            <a:ext cx="8750908" cy="30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CA793-7C90-402F-93FC-BD5E70E4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8054"/>
            <a:ext cx="12192000" cy="3769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3DB25D-63AA-4A8C-B636-58FC4AD73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301" y="6245505"/>
            <a:ext cx="1705699" cy="55534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A50975-4488-4E5C-BE8B-CE9EF88E7A0F}"/>
              </a:ext>
            </a:extLst>
          </p:cNvPr>
          <p:cNvCxnSpPr/>
          <p:nvPr/>
        </p:nvCxnSpPr>
        <p:spPr>
          <a:xfrm flipH="1">
            <a:off x="4802819" y="2423604"/>
            <a:ext cx="1447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094FAD-9DE7-4EF0-A506-2724FFDB78DA}"/>
              </a:ext>
            </a:extLst>
          </p:cNvPr>
          <p:cNvCxnSpPr/>
          <p:nvPr/>
        </p:nvCxnSpPr>
        <p:spPr>
          <a:xfrm>
            <a:off x="2503503" y="330291"/>
            <a:ext cx="118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D448A3E-1470-4197-9410-97C3AEEEECE1}"/>
              </a:ext>
            </a:extLst>
          </p:cNvPr>
          <p:cNvSpPr txBox="1"/>
          <p:nvPr/>
        </p:nvSpPr>
        <p:spPr>
          <a:xfrm>
            <a:off x="7487744" y="1146428"/>
            <a:ext cx="4374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you store on shared network drive?</a:t>
            </a:r>
          </a:p>
          <a:p>
            <a:r>
              <a:rPr lang="en-US" dirty="0"/>
              <a:t>Not Azure anything</a:t>
            </a:r>
          </a:p>
          <a:p>
            <a:r>
              <a:rPr lang="en-US" dirty="0"/>
              <a:t>Not VM (perhaps VM related files)</a:t>
            </a:r>
          </a:p>
          <a:p>
            <a:r>
              <a:rPr lang="en-US" dirty="0"/>
              <a:t>Not BLOBs</a:t>
            </a:r>
          </a:p>
          <a:p>
            <a:r>
              <a:rPr lang="en-US" dirty="0">
                <a:solidFill>
                  <a:schemeClr val="accent6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315406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220DAE-CA15-443E-A002-DD037CC0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31" y="0"/>
            <a:ext cx="10065744" cy="348261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67294B-7A26-4C97-88B6-D3BC9ECA18EF}"/>
              </a:ext>
            </a:extLst>
          </p:cNvPr>
          <p:cNvSpPr/>
          <p:nvPr/>
        </p:nvSpPr>
        <p:spPr>
          <a:xfrm>
            <a:off x="247134" y="1972834"/>
            <a:ext cx="2553215" cy="1257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39390-CF16-4F00-A0C8-9CE3CB9BD558}"/>
              </a:ext>
            </a:extLst>
          </p:cNvPr>
          <p:cNvSpPr txBox="1"/>
          <p:nvPr/>
        </p:nvSpPr>
        <p:spPr>
          <a:xfrm>
            <a:off x="247135" y="29656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97252-1F0E-4592-8E5D-A43C6E7E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2457"/>
            <a:ext cx="12192000" cy="251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9C087A-E5DC-42BD-A181-7145E8604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814" y="6017508"/>
            <a:ext cx="3048186" cy="7768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63D1F4-CEFC-494E-B40B-73616D905BB5}"/>
              </a:ext>
            </a:extLst>
          </p:cNvPr>
          <p:cNvSpPr/>
          <p:nvPr/>
        </p:nvSpPr>
        <p:spPr>
          <a:xfrm>
            <a:off x="1304925" y="2197361"/>
            <a:ext cx="1260389" cy="40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VNET1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FF967-3F87-45D9-919C-1CCF13734D87}"/>
              </a:ext>
            </a:extLst>
          </p:cNvPr>
          <p:cNvSpPr txBox="1"/>
          <p:nvPr/>
        </p:nvSpPr>
        <p:spPr>
          <a:xfrm>
            <a:off x="247134" y="1645845"/>
            <a:ext cx="570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F1D51-F762-4DEF-961B-687B6AAE0089}"/>
              </a:ext>
            </a:extLst>
          </p:cNvPr>
          <p:cNvSpPr/>
          <p:nvPr/>
        </p:nvSpPr>
        <p:spPr>
          <a:xfrm>
            <a:off x="263352" y="2689479"/>
            <a:ext cx="1260389" cy="40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F1E213-B537-4329-87D2-2C22277A40AE}"/>
              </a:ext>
            </a:extLst>
          </p:cNvPr>
          <p:cNvCxnSpPr/>
          <p:nvPr/>
        </p:nvCxnSpPr>
        <p:spPr>
          <a:xfrm>
            <a:off x="1224605" y="2109164"/>
            <a:ext cx="1537129" cy="5363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9F8E1D-B53E-411E-B7A0-BD5E17AE8761}"/>
              </a:ext>
            </a:extLst>
          </p:cNvPr>
          <p:cNvCxnSpPr/>
          <p:nvPr/>
        </p:nvCxnSpPr>
        <p:spPr>
          <a:xfrm flipH="1">
            <a:off x="1304925" y="2062998"/>
            <a:ext cx="1495424" cy="495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4C764-6D4E-485D-AAFF-0020FBC17BAD}"/>
              </a:ext>
            </a:extLst>
          </p:cNvPr>
          <p:cNvCxnSpPr>
            <a:cxnSpLocks/>
          </p:cNvCxnSpPr>
          <p:nvPr/>
        </p:nvCxnSpPr>
        <p:spPr>
          <a:xfrm flipH="1">
            <a:off x="1329898" y="2171702"/>
            <a:ext cx="1210442" cy="4526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436A0B-C227-43CC-974C-78EF4B7C5D4C}"/>
              </a:ext>
            </a:extLst>
          </p:cNvPr>
          <p:cNvSpPr txBox="1"/>
          <p:nvPr/>
        </p:nvSpPr>
        <p:spPr>
          <a:xfrm>
            <a:off x="7554897" y="4587414"/>
            <a:ext cx="4192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Consider that item is running and to </a:t>
            </a:r>
          </a:p>
          <a:p>
            <a:r>
              <a:rPr lang="en-US" dirty="0"/>
              <a:t>Delete it while it is running is “risky”.</a:t>
            </a:r>
          </a:p>
          <a:p>
            <a:r>
              <a:rPr lang="en-US" dirty="0"/>
              <a:t>Handled by not allowing it </a:t>
            </a:r>
            <a:r>
              <a:rPr lang="en-US" dirty="0">
                <a:solidFill>
                  <a:schemeClr val="accent6"/>
                </a:solidFill>
              </a:rPr>
              <a:t>upon initiation</a:t>
            </a:r>
          </a:p>
          <a:p>
            <a:r>
              <a:rPr lang="en-US" dirty="0">
                <a:solidFill>
                  <a:srgbClr val="FF0000"/>
                </a:solidFill>
              </a:rPr>
              <a:t>NOT while running</a:t>
            </a:r>
          </a:p>
        </p:txBody>
      </p:sp>
    </p:spTree>
    <p:extLst>
      <p:ext uri="{BB962C8B-B14F-4D97-AF65-F5344CB8AC3E}">
        <p14:creationId xmlns:p14="http://schemas.microsoft.com/office/powerpoint/2010/main" val="270987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DDBF22-2CF0-46CB-9DEF-9F08ADFA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96" y="349624"/>
            <a:ext cx="8839966" cy="368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FF947-8A32-4DA6-8014-0BA8C9DDDE18}"/>
              </a:ext>
            </a:extLst>
          </p:cNvPr>
          <p:cNvSpPr txBox="1"/>
          <p:nvPr/>
        </p:nvSpPr>
        <p:spPr>
          <a:xfrm>
            <a:off x="0" y="34962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1D6CF-AC58-4F72-A7A5-1857BE3B5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96" y="3148843"/>
            <a:ext cx="4777733" cy="3532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DEFDC4-D8D4-4EEE-A2E9-70A9B748A4DD}"/>
              </a:ext>
            </a:extLst>
          </p:cNvPr>
          <p:cNvSpPr txBox="1"/>
          <p:nvPr/>
        </p:nvSpPr>
        <p:spPr>
          <a:xfrm>
            <a:off x="7001706" y="3429000"/>
            <a:ext cx="4585679" cy="2585323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 Cosmos does it all.</a:t>
            </a:r>
          </a:p>
          <a:p>
            <a:r>
              <a:rPr lang="en-US" dirty="0"/>
              <a:t>3 in one DB</a:t>
            </a:r>
          </a:p>
          <a:p>
            <a:r>
              <a:rPr lang="en-US" dirty="0"/>
              <a:t>Relational</a:t>
            </a:r>
          </a:p>
          <a:p>
            <a:r>
              <a:rPr lang="en-US" dirty="0"/>
              <a:t>NoSQL</a:t>
            </a:r>
          </a:p>
          <a:p>
            <a:r>
              <a:rPr lang="en-US" dirty="0" err="1"/>
              <a:t>DocumentDB</a:t>
            </a:r>
            <a:r>
              <a:rPr lang="en-US" dirty="0"/>
              <a:t>,</a:t>
            </a:r>
          </a:p>
          <a:p>
            <a:r>
              <a:rPr lang="en-US" dirty="0"/>
              <a:t>Just diff template applied for each type</a:t>
            </a:r>
          </a:p>
          <a:p>
            <a:endParaRPr lang="en-US" dirty="0"/>
          </a:p>
          <a:p>
            <a:r>
              <a:rPr lang="en-US" dirty="0"/>
              <a:t>Any of these can be used to migrate to Cosmos</a:t>
            </a:r>
          </a:p>
          <a:p>
            <a:r>
              <a:rPr lang="en-US" dirty="0"/>
              <a:t>   when using the appropriate filter</a:t>
            </a:r>
          </a:p>
        </p:txBody>
      </p:sp>
    </p:spTree>
    <p:extLst>
      <p:ext uri="{BB962C8B-B14F-4D97-AF65-F5344CB8AC3E}">
        <p14:creationId xmlns:p14="http://schemas.microsoft.com/office/powerpoint/2010/main" val="211682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0A1B-CA4D-4B65-A88D-D1BDE69A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2" y="524586"/>
            <a:ext cx="1200254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0513F-C8E3-4D2D-8E75-43277987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" y="3529408"/>
            <a:ext cx="8992804" cy="232924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9C1B18-7BF1-4C64-995C-A953B87E288B}"/>
              </a:ext>
            </a:extLst>
          </p:cNvPr>
          <p:cNvCxnSpPr/>
          <p:nvPr/>
        </p:nvCxnSpPr>
        <p:spPr>
          <a:xfrm>
            <a:off x="10769600" y="802640"/>
            <a:ext cx="1300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EA7963-36F1-48AB-9546-9D75F56D8855}"/>
              </a:ext>
            </a:extLst>
          </p:cNvPr>
          <p:cNvCxnSpPr/>
          <p:nvPr/>
        </p:nvCxnSpPr>
        <p:spPr>
          <a:xfrm>
            <a:off x="5750560" y="5720080"/>
            <a:ext cx="1300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0FC368-41BE-4131-AC79-4982CDD17610}"/>
              </a:ext>
            </a:extLst>
          </p:cNvPr>
          <p:cNvSpPr txBox="1"/>
          <p:nvPr/>
        </p:nvSpPr>
        <p:spPr>
          <a:xfrm>
            <a:off x="172720" y="16256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DF255-90A8-49CC-9C17-A86999A0CA88}"/>
              </a:ext>
            </a:extLst>
          </p:cNvPr>
          <p:cNvSpPr txBox="1"/>
          <p:nvPr/>
        </p:nvSpPr>
        <p:spPr>
          <a:xfrm>
            <a:off x="4171950" y="1783080"/>
            <a:ext cx="444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 a feature of Privileged Identity </a:t>
            </a:r>
            <a:r>
              <a:rPr lang="en-US" dirty="0" err="1"/>
              <a:t>Mgmt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0CC67-17F1-4A49-A513-48802B9C66EA}"/>
              </a:ext>
            </a:extLst>
          </p:cNvPr>
          <p:cNvSpPr txBox="1"/>
          <p:nvPr/>
        </p:nvSpPr>
        <p:spPr>
          <a:xfrm>
            <a:off x="4182751" y="2390498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such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AFBE2-E600-4203-B51D-A4592F54E957}"/>
              </a:ext>
            </a:extLst>
          </p:cNvPr>
          <p:cNvSpPr txBox="1"/>
          <p:nvPr/>
        </p:nvSpPr>
        <p:spPr>
          <a:xfrm>
            <a:off x="4182751" y="2056886"/>
            <a:ext cx="8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05175F-F4A9-4630-B44D-6E6824216C8F}"/>
              </a:ext>
            </a:extLst>
          </p:cNvPr>
          <p:cNvCxnSpPr/>
          <p:nvPr/>
        </p:nvCxnSpPr>
        <p:spPr>
          <a:xfrm flipH="1">
            <a:off x="4359433" y="3040380"/>
            <a:ext cx="128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05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74BC3C-044D-40E3-8345-2246358E8BCA}"/>
              </a:ext>
            </a:extLst>
          </p:cNvPr>
          <p:cNvSpPr txBox="1"/>
          <p:nvPr/>
        </p:nvSpPr>
        <p:spPr>
          <a:xfrm>
            <a:off x="357188" y="31432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05ADD-1AD9-467E-96AE-B5289983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99" y="14943"/>
            <a:ext cx="8441167" cy="4128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BA4276-A41C-46AD-9720-1EC10ECB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951" y="3169781"/>
            <a:ext cx="2019300" cy="973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6331FE-212A-4EE8-A7CC-4CCA01B7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4143373"/>
            <a:ext cx="12192000" cy="26996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C0069D-C283-436C-981A-270825FAD448}"/>
              </a:ext>
            </a:extLst>
          </p:cNvPr>
          <p:cNvSpPr txBox="1"/>
          <p:nvPr/>
        </p:nvSpPr>
        <p:spPr>
          <a:xfrm>
            <a:off x="9863606" y="891246"/>
            <a:ext cx="2328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Cloud - not hybrid</a:t>
            </a:r>
          </a:p>
          <a:p>
            <a:r>
              <a:rPr lang="en-US" dirty="0"/>
              <a:t>All Private -  not hybrid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1FC3D-C20D-46AE-B217-4A59772A5EB6}"/>
              </a:ext>
            </a:extLst>
          </p:cNvPr>
          <p:cNvSpPr txBox="1"/>
          <p:nvPr/>
        </p:nvSpPr>
        <p:spPr>
          <a:xfrm>
            <a:off x="9748023" y="2068296"/>
            <a:ext cx="199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Textbook definition</a:t>
            </a:r>
          </a:p>
          <a:p>
            <a:r>
              <a:rPr lang="en-US" dirty="0"/>
              <a:t>Of Hybrid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4BE75-9C1A-4E22-90B3-380A46E04C90}"/>
              </a:ext>
            </a:extLst>
          </p:cNvPr>
          <p:cNvSpPr txBox="1"/>
          <p:nvPr/>
        </p:nvSpPr>
        <p:spPr>
          <a:xfrm>
            <a:off x="3826275" y="3774040"/>
            <a:ext cx="408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guest users accessing your network?</a:t>
            </a:r>
          </a:p>
          <a:p>
            <a:r>
              <a:rPr lang="en-US" dirty="0"/>
              <a:t>No such thing as a “guest administrator”.</a:t>
            </a:r>
          </a:p>
        </p:txBody>
      </p:sp>
    </p:spTree>
    <p:extLst>
      <p:ext uri="{BB962C8B-B14F-4D97-AF65-F5344CB8AC3E}">
        <p14:creationId xmlns:p14="http://schemas.microsoft.com/office/powerpoint/2010/main" val="2290506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606A3-E542-42AC-BF43-CD75DD450C0F}"/>
              </a:ext>
            </a:extLst>
          </p:cNvPr>
          <p:cNvSpPr txBox="1"/>
          <p:nvPr/>
        </p:nvSpPr>
        <p:spPr>
          <a:xfrm>
            <a:off x="0" y="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333A1-9A10-46DE-8E36-FDA3F35A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4" y="0"/>
            <a:ext cx="10688763" cy="3472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E57A0-A724-4BC9-AB2B-67CECC80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377" y="5872004"/>
            <a:ext cx="3612623" cy="985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B327E-1199-4AB6-85D0-8D2C2073C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0" y="3476682"/>
            <a:ext cx="12109229" cy="2149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EF3180-23CB-4F6C-9113-7937C5E0F31E}"/>
              </a:ext>
            </a:extLst>
          </p:cNvPr>
          <p:cNvSpPr txBox="1"/>
          <p:nvPr/>
        </p:nvSpPr>
        <p:spPr>
          <a:xfrm>
            <a:off x="400050" y="5872004"/>
            <a:ext cx="8057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will try to trick you up on this.</a:t>
            </a:r>
          </a:p>
          <a:p>
            <a:r>
              <a:rPr lang="en-US" dirty="0"/>
              <a:t>Hybrid means a Public and Private Cloud – both can be in 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 err="1"/>
              <a:t>DataCenter</a:t>
            </a:r>
            <a:endParaRPr lang="en-US" dirty="0"/>
          </a:p>
          <a:p>
            <a:r>
              <a:rPr lang="en-US" dirty="0"/>
              <a:t>Where it is located doesn’t dictate private or public, but who has access from 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3EC3F-1E2C-4795-B23D-C24ECC315966}"/>
              </a:ext>
            </a:extLst>
          </p:cNvPr>
          <p:cNvSpPr txBox="1"/>
          <p:nvPr/>
        </p:nvSpPr>
        <p:spPr>
          <a:xfrm>
            <a:off x="2991775" y="2299316"/>
            <a:ext cx="577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could start all public or all private than add to the other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A986E-DD6F-4F63-9C32-AB178D127E0F}"/>
              </a:ext>
            </a:extLst>
          </p:cNvPr>
          <p:cNvSpPr txBox="1"/>
          <p:nvPr/>
        </p:nvSpPr>
        <p:spPr>
          <a:xfrm>
            <a:off x="4492101" y="3244334"/>
            <a:ext cx="252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could you access it?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4FD07C-7FB1-4881-9CD0-0E4B3E83B8F2}"/>
              </a:ext>
            </a:extLst>
          </p:cNvPr>
          <p:cNvCxnSpPr/>
          <p:nvPr/>
        </p:nvCxnSpPr>
        <p:spPr>
          <a:xfrm>
            <a:off x="2361460" y="3230386"/>
            <a:ext cx="7723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62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AE4114-F007-42BA-86C2-E965CE5A7A9B}"/>
              </a:ext>
            </a:extLst>
          </p:cNvPr>
          <p:cNvSpPr txBox="1"/>
          <p:nvPr/>
        </p:nvSpPr>
        <p:spPr>
          <a:xfrm>
            <a:off x="228600" y="28575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1C941-F112-4ACC-8326-4D3849CFB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91" y="0"/>
            <a:ext cx="7455433" cy="4302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90D7B-4D3F-436B-99B7-0FB336C1B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0099"/>
            <a:ext cx="12192000" cy="2427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996173-E261-41BF-AF44-34954E945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90" y="2481960"/>
            <a:ext cx="2723145" cy="1820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FC27B8-6536-481B-A39C-F94CE6C575EC}"/>
              </a:ext>
            </a:extLst>
          </p:cNvPr>
          <p:cNvSpPr txBox="1"/>
          <p:nvPr/>
        </p:nvSpPr>
        <p:spPr>
          <a:xfrm>
            <a:off x="4944862" y="2481960"/>
            <a:ext cx="352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Locks prevent deletion or overwrite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7F470-2602-49F5-8E50-D3FEE826631E}"/>
              </a:ext>
            </a:extLst>
          </p:cNvPr>
          <p:cNvSpPr txBox="1"/>
          <p:nvPr/>
        </p:nvSpPr>
        <p:spPr>
          <a:xfrm>
            <a:off x="4944862" y="2978985"/>
            <a:ext cx="554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Perhaps, but the role would be implemented using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07185-CDEC-49B0-835D-151492325797}"/>
              </a:ext>
            </a:extLst>
          </p:cNvPr>
          <p:cNvSpPr txBox="1"/>
          <p:nvPr/>
        </p:nvSpPr>
        <p:spPr>
          <a:xfrm>
            <a:off x="4944862" y="3392182"/>
            <a:ext cx="547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Perhaps, but the tag would be implemented using policy</a:t>
            </a:r>
          </a:p>
        </p:txBody>
      </p:sp>
    </p:spTree>
    <p:extLst>
      <p:ext uri="{BB962C8B-B14F-4D97-AF65-F5344CB8AC3E}">
        <p14:creationId xmlns:p14="http://schemas.microsoft.com/office/powerpoint/2010/main" val="2574125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2A54E6-FBD9-4A18-AAF5-6145C443F18E}"/>
              </a:ext>
            </a:extLst>
          </p:cNvPr>
          <p:cNvSpPr txBox="1"/>
          <p:nvPr/>
        </p:nvSpPr>
        <p:spPr>
          <a:xfrm>
            <a:off x="430306" y="48409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123AD-081E-4DBF-8EDF-E7CBD9B9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37" y="0"/>
            <a:ext cx="10884351" cy="2716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86E87-6323-4771-9AFA-9FB3F88F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6306"/>
            <a:ext cx="121920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16D44D-D2BC-4FB5-9E40-4FDB52FE5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259" y="6015676"/>
            <a:ext cx="3387741" cy="8423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E9D8AB-8F81-4FA1-970C-49C412F917A5}"/>
              </a:ext>
            </a:extLst>
          </p:cNvPr>
          <p:cNvCxnSpPr>
            <a:cxnSpLocks/>
          </p:cNvCxnSpPr>
          <p:nvPr/>
        </p:nvCxnSpPr>
        <p:spPr>
          <a:xfrm>
            <a:off x="7981025" y="790113"/>
            <a:ext cx="736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C82C52-FA09-45D7-A042-9FC6F6336829}"/>
              </a:ext>
            </a:extLst>
          </p:cNvPr>
          <p:cNvSpPr txBox="1"/>
          <p:nvPr/>
        </p:nvSpPr>
        <p:spPr>
          <a:xfrm>
            <a:off x="1329537" y="2468328"/>
            <a:ext cx="688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believe this,  I got a some beachfront real-estate in AZ to sell you!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7BA8FE-7B0F-4664-8643-493A8C06ADBC}"/>
              </a:ext>
            </a:extLst>
          </p:cNvPr>
          <p:cNvCxnSpPr/>
          <p:nvPr/>
        </p:nvCxnSpPr>
        <p:spPr>
          <a:xfrm>
            <a:off x="5273336" y="1633491"/>
            <a:ext cx="1562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20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B0988B-67A3-45B6-B82F-FA167D44B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290" y="-1"/>
            <a:ext cx="10288242" cy="26087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E2C1B-8227-4C29-89E8-7D92A1A1CECD}"/>
              </a:ext>
            </a:extLst>
          </p:cNvPr>
          <p:cNvSpPr txBox="1"/>
          <p:nvPr/>
        </p:nvSpPr>
        <p:spPr>
          <a:xfrm>
            <a:off x="0" y="48409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DCCD1-0F6F-4FA2-BB0C-4203DC9C8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8160"/>
            <a:ext cx="12192000" cy="295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81375-C80A-4D11-BB4D-C8639370A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623" y="6036489"/>
            <a:ext cx="3629377" cy="687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DAE9FF-6B8C-4403-BE45-4AEA3E68D79B}"/>
              </a:ext>
            </a:extLst>
          </p:cNvPr>
          <p:cNvSpPr txBox="1"/>
          <p:nvPr/>
        </p:nvSpPr>
        <p:spPr>
          <a:xfrm>
            <a:off x="3761279" y="2588280"/>
            <a:ext cx="66931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Networks segregate traffic virtually</a:t>
            </a:r>
          </a:p>
          <a:p>
            <a:r>
              <a:rPr lang="en-US" dirty="0"/>
              <a:t>OS doesn’t matter, Linux can talk to Windows can talk to Cloud</a:t>
            </a:r>
          </a:p>
          <a:p>
            <a:r>
              <a:rPr lang="en-US" dirty="0"/>
              <a:t>Resource Groups can share Virtual Networks</a:t>
            </a:r>
          </a:p>
          <a:p>
            <a:r>
              <a:rPr lang="en-US" dirty="0"/>
              <a:t>Multiple network interfaces can be programmed to talk to each other</a:t>
            </a:r>
          </a:p>
        </p:txBody>
      </p:sp>
    </p:spTree>
    <p:extLst>
      <p:ext uri="{BB962C8B-B14F-4D97-AF65-F5344CB8AC3E}">
        <p14:creationId xmlns:p14="http://schemas.microsoft.com/office/powerpoint/2010/main" val="339263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DE76-26B6-4EAA-BDDF-1A07132D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KEY AREAS of RECAP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F7A8D-5DF4-433A-8B46-215D29183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Tips:  Do the Simulator Questions  - both sets  100q and 254q respectively</a:t>
            </a:r>
          </a:p>
          <a:p>
            <a:r>
              <a:rPr lang="en-US" dirty="0"/>
              <a:t>When you understand this enough to make an 80% - you are ready</a:t>
            </a:r>
          </a:p>
          <a:p>
            <a:r>
              <a:rPr lang="en-US" dirty="0"/>
              <a:t>See Simulator setup instructions, files only need to be in same </a:t>
            </a:r>
            <a:r>
              <a:rPr lang="en-US" dirty="0" err="1"/>
              <a:t>dir</a:t>
            </a:r>
            <a:r>
              <a:rPr lang="en-US" dirty="0"/>
              <a:t> as exe</a:t>
            </a:r>
          </a:p>
          <a:p>
            <a:r>
              <a:rPr lang="en-US" dirty="0"/>
              <a:t>Mail me with </a:t>
            </a:r>
            <a:r>
              <a:rPr lang="en-US" dirty="0" err="1"/>
              <a:t>gmail</a:t>
            </a:r>
            <a:r>
              <a:rPr lang="en-US" dirty="0"/>
              <a:t> or NON IBM account and I will add you to my global </a:t>
            </a:r>
            <a:r>
              <a:rPr lang="en-US" dirty="0" err="1"/>
              <a:t>gmail</a:t>
            </a:r>
            <a:r>
              <a:rPr lang="en-US" dirty="0"/>
              <a:t> account link.  Using this to avoid any copyright affiliations with IBM</a:t>
            </a:r>
          </a:p>
        </p:txBody>
      </p:sp>
    </p:spTree>
    <p:extLst>
      <p:ext uri="{BB962C8B-B14F-4D97-AF65-F5344CB8AC3E}">
        <p14:creationId xmlns:p14="http://schemas.microsoft.com/office/powerpoint/2010/main" val="1569243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07B4-485C-48DC-BCD6-AA74B0BA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Simulator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65201-7FF1-4261-8839-C53EC398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21" y="2347913"/>
            <a:ext cx="2400508" cy="52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AFA0C-FB05-4A4B-B2A0-9AF8B196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25" y="2216514"/>
            <a:ext cx="2202149" cy="1984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6B8D6-3089-4810-8721-1810B9524DBF}"/>
              </a:ext>
            </a:extLst>
          </p:cNvPr>
          <p:cNvSpPr txBox="1"/>
          <p:nvPr/>
        </p:nvSpPr>
        <p:spPr>
          <a:xfrm>
            <a:off x="3424105" y="1570183"/>
            <a:ext cx="2105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files must all</a:t>
            </a:r>
          </a:p>
          <a:p>
            <a:r>
              <a:rPr lang="en-US" dirty="0"/>
              <a:t>Be in same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9514E-F1F1-4B6D-8188-CC9870ACE2A1}"/>
              </a:ext>
            </a:extLst>
          </p:cNvPr>
          <p:cNvSpPr txBox="1"/>
          <p:nvPr/>
        </p:nvSpPr>
        <p:spPr>
          <a:xfrm>
            <a:off x="590550" y="1717821"/>
            <a:ext cx="201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Launches Simulator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CFF84-F4BF-438A-912A-FD3CCADC504A}"/>
              </a:ext>
            </a:extLst>
          </p:cNvPr>
          <p:cNvSpPr txBox="1"/>
          <p:nvPr/>
        </p:nvSpPr>
        <p:spPr>
          <a:xfrm>
            <a:off x="6886575" y="1690688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 </a:t>
            </a:r>
            <a:r>
              <a:rPr lang="en-US" dirty="0" err="1"/>
              <a:t>vce</a:t>
            </a:r>
            <a:r>
              <a:rPr lang="en-US" dirty="0"/>
              <a:t> files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23C58-9BA3-4D55-BBF0-8C2B0B943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977" y="3201861"/>
            <a:ext cx="5593565" cy="182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8AB5B3-C02D-4F20-BE6A-F051E3B0BAD7}"/>
              </a:ext>
            </a:extLst>
          </p:cNvPr>
          <p:cNvSpPr txBox="1"/>
          <p:nvPr/>
        </p:nvSpPr>
        <p:spPr>
          <a:xfrm>
            <a:off x="1666875" y="5314950"/>
            <a:ext cx="691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me a </a:t>
            </a:r>
            <a:r>
              <a:rPr lang="en-US" dirty="0" err="1"/>
              <a:t>gmail</a:t>
            </a:r>
            <a:r>
              <a:rPr lang="en-US" dirty="0"/>
              <a:t> email and I will send you link to simulator, and </a:t>
            </a:r>
            <a:r>
              <a:rPr lang="en-US" dirty="0" err="1"/>
              <a:t>vce</a:t>
            </a:r>
            <a:r>
              <a:rPr lang="en-US" dirty="0"/>
              <a:t> files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C5112-7C49-4B71-BDFA-2D64E4018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438" y="2084691"/>
            <a:ext cx="3010161" cy="108975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F8DAC4-63F5-487F-931A-52864D979850}"/>
              </a:ext>
            </a:extLst>
          </p:cNvPr>
          <p:cNvSpPr/>
          <p:nvPr/>
        </p:nvSpPr>
        <p:spPr>
          <a:xfrm>
            <a:off x="7146524" y="2629568"/>
            <a:ext cx="408373" cy="244171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F24875-958B-4561-9DCF-2300D6ACE58C}"/>
              </a:ext>
            </a:extLst>
          </p:cNvPr>
          <p:cNvSpPr/>
          <p:nvPr/>
        </p:nvSpPr>
        <p:spPr>
          <a:xfrm>
            <a:off x="6818512" y="2445166"/>
            <a:ext cx="408373" cy="244171"/>
          </a:xfrm>
          <a:prstGeom prst="roundRect">
            <a:avLst>
              <a:gd name="adj" fmla="val 28370"/>
            </a:avLst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36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25577E5E-0B5F-4752-B6C4-A6AA190C2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5" y="0"/>
            <a:ext cx="11731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F3D56-A401-419F-9606-2CF44096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81" y="485775"/>
            <a:ext cx="11264628" cy="51113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C3283E-353A-4D16-B754-7F43F302FD30}"/>
              </a:ext>
            </a:extLst>
          </p:cNvPr>
          <p:cNvCxnSpPr/>
          <p:nvPr/>
        </p:nvCxnSpPr>
        <p:spPr>
          <a:xfrm>
            <a:off x="2933700" y="3429000"/>
            <a:ext cx="5810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FE0C6C-935D-41C3-837F-5480DB97337D}"/>
              </a:ext>
            </a:extLst>
          </p:cNvPr>
          <p:cNvCxnSpPr/>
          <p:nvPr/>
        </p:nvCxnSpPr>
        <p:spPr>
          <a:xfrm>
            <a:off x="2933700" y="2956264"/>
            <a:ext cx="5810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D9C859-FBE3-449E-903B-A1D52ACE3AA7}"/>
              </a:ext>
            </a:extLst>
          </p:cNvPr>
          <p:cNvCxnSpPr/>
          <p:nvPr/>
        </p:nvCxnSpPr>
        <p:spPr>
          <a:xfrm>
            <a:off x="5619565" y="1535837"/>
            <a:ext cx="9055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DC5276-9293-43DF-AF53-6E2FD5202287}"/>
              </a:ext>
            </a:extLst>
          </p:cNvPr>
          <p:cNvSpPr txBox="1"/>
          <p:nvPr/>
        </p:nvSpPr>
        <p:spPr>
          <a:xfrm>
            <a:off x="3746376" y="5690587"/>
            <a:ext cx="1829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</a:t>
            </a:r>
          </a:p>
          <a:p>
            <a:r>
              <a:rPr lang="en-US" dirty="0"/>
              <a:t>Hard Drive/Space</a:t>
            </a:r>
          </a:p>
          <a:p>
            <a:r>
              <a:rPr lang="en-US" dirty="0"/>
              <a:t>DBMS (you install</a:t>
            </a:r>
          </a:p>
          <a:p>
            <a:r>
              <a:rPr lang="en-US" dirty="0"/>
              <a:t>And configure)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9587B-D73D-4C54-BA2B-407822942A4B}"/>
              </a:ext>
            </a:extLst>
          </p:cNvPr>
          <p:cNvSpPr txBox="1"/>
          <p:nvPr/>
        </p:nvSpPr>
        <p:spPr>
          <a:xfrm>
            <a:off x="6525087" y="5690587"/>
            <a:ext cx="1935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Cosmos DB,</a:t>
            </a:r>
            <a:br>
              <a:rPr lang="en-US" dirty="0"/>
            </a:br>
            <a:r>
              <a:rPr lang="en-US" dirty="0"/>
              <a:t>App Service, CDN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AABC3-BEDD-4B06-B3C2-D5D02F30D6CB}"/>
              </a:ext>
            </a:extLst>
          </p:cNvPr>
          <p:cNvSpPr txBox="1"/>
          <p:nvPr/>
        </p:nvSpPr>
        <p:spPr>
          <a:xfrm>
            <a:off x="9349665" y="5690587"/>
            <a:ext cx="2061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  <a:p>
            <a:r>
              <a:rPr lang="en-US" dirty="0"/>
              <a:t>Office (Web)</a:t>
            </a:r>
          </a:p>
          <a:p>
            <a:r>
              <a:rPr lang="en-US" dirty="0"/>
              <a:t>www.Amazon.com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58A84-DB92-4C39-9935-456BE89E4DA4}"/>
              </a:ext>
            </a:extLst>
          </p:cNvPr>
          <p:cNvSpPr txBox="1"/>
          <p:nvPr/>
        </p:nvSpPr>
        <p:spPr>
          <a:xfrm>
            <a:off x="3620796" y="28714"/>
            <a:ext cx="208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Significant Influence</a:t>
            </a:r>
          </a:p>
          <a:p>
            <a:r>
              <a:rPr lang="en-US" dirty="0"/>
              <a:t>Over Environment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A205A-FCF7-45D7-BA58-8F61BEC8AB3A}"/>
              </a:ext>
            </a:extLst>
          </p:cNvPr>
          <p:cNvSpPr txBox="1"/>
          <p:nvPr/>
        </p:nvSpPr>
        <p:spPr>
          <a:xfrm>
            <a:off x="6490765" y="-43348"/>
            <a:ext cx="1942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Limited Influence</a:t>
            </a:r>
          </a:p>
          <a:p>
            <a:r>
              <a:rPr lang="en-US" dirty="0"/>
              <a:t>Over Environment</a:t>
            </a:r>
          </a:p>
          <a:p>
            <a:r>
              <a:rPr lang="en-US" dirty="0"/>
              <a:t>(Scaling, Location)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2D7878-E371-4307-8A01-1531B1A6997C}"/>
              </a:ext>
            </a:extLst>
          </p:cNvPr>
          <p:cNvSpPr txBox="1"/>
          <p:nvPr/>
        </p:nvSpPr>
        <p:spPr>
          <a:xfrm>
            <a:off x="9088985" y="-65921"/>
            <a:ext cx="189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Influence</a:t>
            </a:r>
          </a:p>
          <a:p>
            <a:r>
              <a:rPr lang="en-US" dirty="0"/>
              <a:t>Over 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BBB48A-964B-4E3A-AE26-BB07C9568858}"/>
              </a:ext>
            </a:extLst>
          </p:cNvPr>
          <p:cNvSpPr txBox="1"/>
          <p:nvPr/>
        </p:nvSpPr>
        <p:spPr>
          <a:xfrm>
            <a:off x="2843264" y="2646472"/>
            <a:ext cx="52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C0629F-38A9-49D2-93E5-DF42035B1018}"/>
              </a:ext>
            </a:extLst>
          </p:cNvPr>
          <p:cNvSpPr txBox="1"/>
          <p:nvPr/>
        </p:nvSpPr>
        <p:spPr>
          <a:xfrm>
            <a:off x="5619565" y="1260922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3FB8D9-E3CA-4C9C-9FE7-C9D6D3C5BA42}"/>
              </a:ext>
            </a:extLst>
          </p:cNvPr>
          <p:cNvSpPr txBox="1"/>
          <p:nvPr/>
        </p:nvSpPr>
        <p:spPr>
          <a:xfrm>
            <a:off x="5134456" y="277159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F9D0D-8F0B-4044-9624-3AF92B5DDEAD}"/>
              </a:ext>
            </a:extLst>
          </p:cNvPr>
          <p:cNvSpPr txBox="1"/>
          <p:nvPr/>
        </p:nvSpPr>
        <p:spPr>
          <a:xfrm>
            <a:off x="124288" y="5632589"/>
            <a:ext cx="2609432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 Server vs Serverless</a:t>
            </a:r>
          </a:p>
          <a:p>
            <a:r>
              <a:rPr lang="en-US" dirty="0"/>
              <a:t>  -totally stateless </a:t>
            </a:r>
          </a:p>
          <a:p>
            <a:r>
              <a:rPr lang="en-US" dirty="0"/>
              <a:t>  -deployed on demand</a:t>
            </a:r>
          </a:p>
          <a:p>
            <a:r>
              <a:rPr lang="en-US" dirty="0"/>
              <a:t>  -typically small footprint</a:t>
            </a:r>
          </a:p>
        </p:txBody>
      </p:sp>
    </p:spTree>
    <p:extLst>
      <p:ext uri="{BB962C8B-B14F-4D97-AF65-F5344CB8AC3E}">
        <p14:creationId xmlns:p14="http://schemas.microsoft.com/office/powerpoint/2010/main" val="3923392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831C-2192-47D7-ACC4-ADB4B448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80E65-2DDF-483F-82C9-5E3F1128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Link from your facility to Microsoft Cloud</a:t>
            </a:r>
          </a:p>
          <a:p>
            <a:pPr lvl="1"/>
            <a:r>
              <a:rPr lang="en-US" dirty="0"/>
              <a:t>Often implemented as MPLS circuit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5B7580-F75E-4E0A-86F8-FE05075A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3" y="2771774"/>
            <a:ext cx="7213758" cy="3989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FD9BB-ED84-4545-A5A7-5C4212B8CB32}"/>
              </a:ext>
            </a:extLst>
          </p:cNvPr>
          <p:cNvSpPr txBox="1"/>
          <p:nvPr/>
        </p:nvSpPr>
        <p:spPr>
          <a:xfrm>
            <a:off x="3178658" y="351472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Japan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EC618-696E-4360-BCF8-9D21205976EF}"/>
              </a:ext>
            </a:extLst>
          </p:cNvPr>
          <p:cNvSpPr txBox="1"/>
          <p:nvPr/>
        </p:nvSpPr>
        <p:spPr>
          <a:xfrm>
            <a:off x="1683233" y="3699391"/>
            <a:ext cx="81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Hawaii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A6FF6-2E16-46FE-9758-2982BF50183C}"/>
              </a:ext>
            </a:extLst>
          </p:cNvPr>
          <p:cNvSpPr txBox="1"/>
          <p:nvPr/>
        </p:nvSpPr>
        <p:spPr>
          <a:xfrm>
            <a:off x="3379814" y="444234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Dubai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23B53-4E3E-4D8A-B431-2D14B4990207}"/>
              </a:ext>
            </a:extLst>
          </p:cNvPr>
          <p:cNvSpPr txBox="1"/>
          <p:nvPr/>
        </p:nvSpPr>
        <p:spPr>
          <a:xfrm>
            <a:off x="5654708" y="4837352"/>
            <a:ext cx="63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757B3-F59B-41FB-8B0E-078276B759AF}"/>
              </a:ext>
            </a:extLst>
          </p:cNvPr>
          <p:cNvSpPr txBox="1"/>
          <p:nvPr/>
        </p:nvSpPr>
        <p:spPr>
          <a:xfrm>
            <a:off x="1854683" y="50486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1B3C7-C129-48F3-BD5D-8154FF2FD5BE}"/>
              </a:ext>
            </a:extLst>
          </p:cNvPr>
          <p:cNvSpPr txBox="1"/>
          <p:nvPr/>
        </p:nvSpPr>
        <p:spPr>
          <a:xfrm>
            <a:off x="1121413" y="4996340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22DB1-EBEE-4806-8751-93B45E706312}"/>
              </a:ext>
            </a:extLst>
          </p:cNvPr>
          <p:cNvSpPr txBox="1"/>
          <p:nvPr/>
        </p:nvSpPr>
        <p:spPr>
          <a:xfrm>
            <a:off x="4726394" y="3788053"/>
            <a:ext cx="10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Hamburg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77EB4-18CF-4808-A3AF-AC5ADFACFA9D}"/>
              </a:ext>
            </a:extLst>
          </p:cNvPr>
          <p:cNvSpPr txBox="1"/>
          <p:nvPr/>
        </p:nvSpPr>
        <p:spPr>
          <a:xfrm>
            <a:off x="3747062" y="5554625"/>
            <a:ext cx="89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8112B-2F09-49A7-95F1-AF46224812A3}"/>
              </a:ext>
            </a:extLst>
          </p:cNvPr>
          <p:cNvSpPr txBox="1"/>
          <p:nvPr/>
        </p:nvSpPr>
        <p:spPr>
          <a:xfrm>
            <a:off x="5881758" y="379599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London 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013B17E-4DED-4232-9227-0AF8DA19B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54" y="3520332"/>
            <a:ext cx="4375602" cy="22229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478DF2-1424-4138-BF85-255271D4A46E}"/>
              </a:ext>
            </a:extLst>
          </p:cNvPr>
          <p:cNvSpPr txBox="1"/>
          <p:nvPr/>
        </p:nvSpPr>
        <p:spPr>
          <a:xfrm>
            <a:off x="3369041" y="286625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FEB54F-72EA-4E26-86C3-A682AE0D0BD9}"/>
              </a:ext>
            </a:extLst>
          </p:cNvPr>
          <p:cNvSpPr txBox="1"/>
          <p:nvPr/>
        </p:nvSpPr>
        <p:spPr>
          <a:xfrm>
            <a:off x="9157868" y="3050917"/>
            <a:ext cx="162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EXPRESSROUTE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83234A-89A7-47A2-92EB-A4AAA1AFFB28}"/>
              </a:ext>
            </a:extLst>
          </p:cNvPr>
          <p:cNvSpPr txBox="1"/>
          <p:nvPr/>
        </p:nvSpPr>
        <p:spPr>
          <a:xfrm>
            <a:off x="9472935" y="408452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MPLS</a:t>
            </a:r>
          </a:p>
        </p:txBody>
      </p:sp>
    </p:spTree>
    <p:extLst>
      <p:ext uri="{BB962C8B-B14F-4D97-AF65-F5344CB8AC3E}">
        <p14:creationId xmlns:p14="http://schemas.microsoft.com/office/powerpoint/2010/main" val="228867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679930-0477-44C4-9766-518BD8EABE0F}"/>
              </a:ext>
            </a:extLst>
          </p:cNvPr>
          <p:cNvSpPr txBox="1"/>
          <p:nvPr/>
        </p:nvSpPr>
        <p:spPr>
          <a:xfrm>
            <a:off x="172720" y="16256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791C7-F7E6-4892-B477-D5C7536D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6" y="-25400"/>
            <a:ext cx="9228479" cy="4285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8E0EC-113A-49A1-82EC-AE19C486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" y="4216526"/>
            <a:ext cx="12162574" cy="23319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6AD661-94FD-4E9D-B2FB-D8BCE731EAB9}"/>
              </a:ext>
            </a:extLst>
          </p:cNvPr>
          <p:cNvCxnSpPr>
            <a:cxnSpLocks/>
          </p:cNvCxnSpPr>
          <p:nvPr/>
        </p:nvCxnSpPr>
        <p:spPr>
          <a:xfrm>
            <a:off x="2333625" y="2897823"/>
            <a:ext cx="3660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98E1E1-E4D2-4959-ACF3-616F0B9E9C48}"/>
              </a:ext>
            </a:extLst>
          </p:cNvPr>
          <p:cNvCxnSpPr/>
          <p:nvPr/>
        </p:nvCxnSpPr>
        <p:spPr>
          <a:xfrm>
            <a:off x="1463040" y="2117304"/>
            <a:ext cx="32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9C7BA9-D1C3-4D08-BA34-07892D6B88E6}"/>
              </a:ext>
            </a:extLst>
          </p:cNvPr>
          <p:cNvCxnSpPr>
            <a:cxnSpLocks/>
          </p:cNvCxnSpPr>
          <p:nvPr/>
        </p:nvCxnSpPr>
        <p:spPr>
          <a:xfrm>
            <a:off x="4282440" y="2211614"/>
            <a:ext cx="961695" cy="50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CBC494-7E90-4FDB-8D88-88CA94E90B06}"/>
              </a:ext>
            </a:extLst>
          </p:cNvPr>
          <p:cNvCxnSpPr>
            <a:cxnSpLocks/>
          </p:cNvCxnSpPr>
          <p:nvPr/>
        </p:nvCxnSpPr>
        <p:spPr>
          <a:xfrm>
            <a:off x="1463040" y="633579"/>
            <a:ext cx="48021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885B30-A5DE-4A3F-B71C-66D742504A49}"/>
              </a:ext>
            </a:extLst>
          </p:cNvPr>
          <p:cNvSpPr txBox="1"/>
          <p:nvPr/>
        </p:nvSpPr>
        <p:spPr>
          <a:xfrm>
            <a:off x="7030426" y="347226"/>
            <a:ext cx="268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requires admin access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897BFE-52B0-4953-BD24-F8895EB281BA}"/>
              </a:ext>
            </a:extLst>
          </p:cNvPr>
          <p:cNvCxnSpPr/>
          <p:nvPr/>
        </p:nvCxnSpPr>
        <p:spPr>
          <a:xfrm>
            <a:off x="3830161" y="2189543"/>
            <a:ext cx="452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572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AE3E3-6FDC-445C-B7D6-182A294A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29" y="0"/>
            <a:ext cx="8116671" cy="412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68E4B-5EB1-4C0A-984B-BA0744F7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4090"/>
            <a:ext cx="5579479" cy="3133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FED832-18C3-4A88-A955-F985C2F145FA}"/>
              </a:ext>
            </a:extLst>
          </p:cNvPr>
          <p:cNvSpPr txBox="1"/>
          <p:nvPr/>
        </p:nvSpPr>
        <p:spPr>
          <a:xfrm>
            <a:off x="390525" y="1038225"/>
            <a:ext cx="3578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AZURE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78C3A-A24D-418F-8A0B-48871241C06C}"/>
              </a:ext>
            </a:extLst>
          </p:cNvPr>
          <p:cNvSpPr txBox="1"/>
          <p:nvPr/>
        </p:nvSpPr>
        <p:spPr>
          <a:xfrm>
            <a:off x="5774727" y="4783276"/>
            <a:ext cx="6222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AZURE GOV CLOUD REGIONS</a:t>
            </a:r>
          </a:p>
        </p:txBody>
      </p:sp>
    </p:spTree>
    <p:extLst>
      <p:ext uri="{BB962C8B-B14F-4D97-AF65-F5344CB8AC3E}">
        <p14:creationId xmlns:p14="http://schemas.microsoft.com/office/powerpoint/2010/main" val="409752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042D-2D15-4C78-8FE0-C9AA925E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74"/>
            <a:ext cx="10515600" cy="1325563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DataCenters</a:t>
            </a:r>
            <a:r>
              <a:rPr lang="en-US" dirty="0"/>
              <a:t>/Edge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F8181-F231-47F2-A61B-6849F1BF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644202"/>
            <a:ext cx="2600325" cy="225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AA782-5292-4D57-8042-5C86CF2E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791" y="2978453"/>
            <a:ext cx="2695575" cy="2651281"/>
          </a:xfrm>
          <a:prstGeom prst="rect">
            <a:avLst/>
          </a:prstGeom>
        </p:spPr>
      </p:pic>
      <p:pic>
        <p:nvPicPr>
          <p:cNvPr id="1026" name="Picture 2" descr="Microsoft global network">
            <a:extLst>
              <a:ext uri="{FF2B5EF4-FFF2-40B4-BE49-F238E27FC236}">
                <a16:creationId xmlns:a16="http://schemas.microsoft.com/office/drawing/2014/main" id="{91C30469-8AC2-4D50-86F2-1A5A6E3B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4" y="981075"/>
            <a:ext cx="8985956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F1DF8E-1B11-4BE9-B207-CED61C80F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791" y="5672389"/>
            <a:ext cx="1104957" cy="101605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B69C92-F33A-440C-885B-6CB8C66D5930}"/>
              </a:ext>
            </a:extLst>
          </p:cNvPr>
          <p:cNvSpPr/>
          <p:nvPr/>
        </p:nvSpPr>
        <p:spPr>
          <a:xfrm>
            <a:off x="11161230" y="5629734"/>
            <a:ext cx="735495" cy="300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87E4F-2D80-4F61-85EF-21D5F39C2F23}"/>
              </a:ext>
            </a:extLst>
          </p:cNvPr>
          <p:cNvSpPr/>
          <p:nvPr/>
        </p:nvSpPr>
        <p:spPr>
          <a:xfrm>
            <a:off x="10896599" y="6024338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C7385-BF23-4E0F-B55A-7774A934BDFB}"/>
              </a:ext>
            </a:extLst>
          </p:cNvPr>
          <p:cNvSpPr/>
          <p:nvPr/>
        </p:nvSpPr>
        <p:spPr>
          <a:xfrm>
            <a:off x="10896599" y="6459940"/>
            <a:ext cx="821636" cy="36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549740-1405-4565-9E89-188F31CDAB45}"/>
              </a:ext>
            </a:extLst>
          </p:cNvPr>
          <p:cNvCxnSpPr>
            <a:stCxn id="14" idx="1"/>
          </p:cNvCxnSpPr>
          <p:nvPr/>
        </p:nvCxnSpPr>
        <p:spPr>
          <a:xfrm flipH="1">
            <a:off x="9839739" y="5779908"/>
            <a:ext cx="1321491" cy="11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6FDE6-4484-4FC7-BCEC-A57A2EEF02D4}"/>
              </a:ext>
            </a:extLst>
          </p:cNvPr>
          <p:cNvCxnSpPr>
            <a:stCxn id="14" idx="1"/>
          </p:cNvCxnSpPr>
          <p:nvPr/>
        </p:nvCxnSpPr>
        <p:spPr>
          <a:xfrm flipH="1">
            <a:off x="10257183" y="5779908"/>
            <a:ext cx="904047" cy="5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A7577D-E03F-4AFB-8FB1-92CA9A98E6BC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9596538" y="5922622"/>
            <a:ext cx="1300061" cy="28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4996F9-B030-4ACC-AB15-371460C93B03}"/>
              </a:ext>
            </a:extLst>
          </p:cNvPr>
          <p:cNvCxnSpPr>
            <a:stCxn id="16" idx="1"/>
          </p:cNvCxnSpPr>
          <p:nvPr/>
        </p:nvCxnSpPr>
        <p:spPr>
          <a:xfrm flipH="1">
            <a:off x="10257183" y="6205981"/>
            <a:ext cx="639416" cy="21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B06AE1-189A-4605-934E-B2E66A4F4C62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728753" y="5966979"/>
            <a:ext cx="1167846" cy="67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B4DA8E-0399-42D9-8DC2-05AAC295939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10257183" y="6418942"/>
            <a:ext cx="639416" cy="22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53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A6BB9-2BC2-4B43-B038-6E0EB864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2" y="466725"/>
            <a:ext cx="11867025" cy="5924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D3CD9-06D0-4D3C-9728-DBD0E69CE7EA}"/>
              </a:ext>
            </a:extLst>
          </p:cNvPr>
          <p:cNvSpPr txBox="1"/>
          <p:nvPr/>
        </p:nvSpPr>
        <p:spPr>
          <a:xfrm>
            <a:off x="4767309" y="97393"/>
            <a:ext cx="368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Types of Azure Storage</a:t>
            </a:r>
          </a:p>
        </p:txBody>
      </p:sp>
    </p:spTree>
    <p:extLst>
      <p:ext uri="{BB962C8B-B14F-4D97-AF65-F5344CB8AC3E}">
        <p14:creationId xmlns:p14="http://schemas.microsoft.com/office/powerpoint/2010/main" val="358651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841E348-CE2E-4158-871F-ACA111FA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8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59C83-A879-4FAD-92EB-CF079EE6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72" y="83878"/>
            <a:ext cx="11211056" cy="66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12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fall chart&#10;&#10;Description automatically generated with low confidence">
            <a:extLst>
              <a:ext uri="{FF2B5EF4-FFF2-40B4-BE49-F238E27FC236}">
                <a16:creationId xmlns:a16="http://schemas.microsoft.com/office/drawing/2014/main" id="{0875340A-F6F8-405A-9058-6A70B339C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35" y="0"/>
            <a:ext cx="8298996" cy="2622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05C44-6312-4458-A4C1-B6888EE5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32" y="2545303"/>
            <a:ext cx="521890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4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D4DF90B-CB0B-411A-A3A0-14C7785CD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1913A7-D0B7-463E-9157-89CD4CAF1079}"/>
              </a:ext>
            </a:extLst>
          </p:cNvPr>
          <p:cNvSpPr txBox="1"/>
          <p:nvPr/>
        </p:nvSpPr>
        <p:spPr>
          <a:xfrm>
            <a:off x="301841" y="3429000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4D5156"/>
                </a:solidFill>
                <a:effectLst/>
                <a:latin typeface="Roboto"/>
              </a:rPr>
              <a:t>Locally redundant storage 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AA3E7-244B-4677-80CA-F1D5AFE78031}"/>
              </a:ext>
            </a:extLst>
          </p:cNvPr>
          <p:cNvSpPr txBox="1"/>
          <p:nvPr/>
        </p:nvSpPr>
        <p:spPr>
          <a:xfrm>
            <a:off x="2594933" y="3428999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4D5156"/>
                </a:solidFill>
                <a:effectLst/>
                <a:latin typeface="Roboto"/>
              </a:rPr>
              <a:t>Zone-redundant storage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CA786-F8DD-4095-8C22-F94854413835}"/>
              </a:ext>
            </a:extLst>
          </p:cNvPr>
          <p:cNvSpPr txBox="1"/>
          <p:nvPr/>
        </p:nvSpPr>
        <p:spPr>
          <a:xfrm>
            <a:off x="5938375" y="3428998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4D5156"/>
                </a:solidFill>
                <a:effectLst/>
                <a:latin typeface="Roboto"/>
              </a:rPr>
              <a:t>Zone-redundant storage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C2DDA-93D7-470C-9ADD-461F756CBD97}"/>
              </a:ext>
            </a:extLst>
          </p:cNvPr>
          <p:cNvSpPr txBox="1"/>
          <p:nvPr/>
        </p:nvSpPr>
        <p:spPr>
          <a:xfrm>
            <a:off x="8864047" y="3428997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Roboto"/>
              </a:rPr>
              <a:t>Read-access geo-redundant storage</a:t>
            </a:r>
            <a:endParaRPr lang="en-US" sz="1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211BB8-3DC2-4EB6-A193-A5A37148147D}"/>
              </a:ext>
            </a:extLst>
          </p:cNvPr>
          <p:cNvCxnSpPr>
            <a:cxnSpLocks/>
          </p:cNvCxnSpPr>
          <p:nvPr/>
        </p:nvCxnSpPr>
        <p:spPr>
          <a:xfrm>
            <a:off x="435006" y="4607511"/>
            <a:ext cx="15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390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6BC6A-63C2-45F0-BDAB-B1AE7D53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38005"/>
            <a:ext cx="9998060" cy="658199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39C60-1157-4BA1-B2FB-BD2B3BB0319C}"/>
              </a:ext>
            </a:extLst>
          </p:cNvPr>
          <p:cNvCxnSpPr/>
          <p:nvPr/>
        </p:nvCxnSpPr>
        <p:spPr>
          <a:xfrm>
            <a:off x="466725" y="5114925"/>
            <a:ext cx="3095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116C54-D751-4597-8E50-C9B595E15D09}"/>
              </a:ext>
            </a:extLst>
          </p:cNvPr>
          <p:cNvCxnSpPr/>
          <p:nvPr/>
        </p:nvCxnSpPr>
        <p:spPr>
          <a:xfrm>
            <a:off x="530349" y="5791107"/>
            <a:ext cx="3095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214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5044A4-C5D4-4DA8-ACE7-6036D8088FD2}"/>
              </a:ext>
            </a:extLst>
          </p:cNvPr>
          <p:cNvSpPr txBox="1"/>
          <p:nvPr/>
        </p:nvSpPr>
        <p:spPr>
          <a:xfrm>
            <a:off x="176206" y="0"/>
            <a:ext cx="492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https://azure.microsoft.com/en-us/support/plans/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EC312-E111-4CAF-AF8C-049626241C76}"/>
              </a:ext>
            </a:extLst>
          </p:cNvPr>
          <p:cNvSpPr txBox="1"/>
          <p:nvPr/>
        </p:nvSpPr>
        <p:spPr>
          <a:xfrm>
            <a:off x="8414684" y="10643"/>
            <a:ext cx="3777316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Tip:  Commit to memory the variances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A26D1-E607-42BF-8D3B-3FA2E1B0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1" y="597015"/>
            <a:ext cx="11331314" cy="863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FB30E-0C41-4FD8-9C71-576D2D98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1" y="1557852"/>
            <a:ext cx="11111965" cy="50788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91E86C-BF1A-4840-BE2C-D20B14DF7D1C}"/>
              </a:ext>
            </a:extLst>
          </p:cNvPr>
          <p:cNvSpPr/>
          <p:nvPr/>
        </p:nvSpPr>
        <p:spPr>
          <a:xfrm>
            <a:off x="7510509" y="2512381"/>
            <a:ext cx="1882066" cy="390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76DF8-875A-41AE-AD0A-DF17CAE55AEB}"/>
              </a:ext>
            </a:extLst>
          </p:cNvPr>
          <p:cNvSpPr/>
          <p:nvPr/>
        </p:nvSpPr>
        <p:spPr>
          <a:xfrm>
            <a:off x="5221549" y="2043345"/>
            <a:ext cx="2004873" cy="469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4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50C9-61A9-4F4F-8014-6247BF0A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45" y="18255"/>
            <a:ext cx="10515600" cy="1325563"/>
          </a:xfrm>
        </p:spPr>
        <p:txBody>
          <a:bodyPr/>
          <a:lstStyle/>
          <a:p>
            <a:r>
              <a:rPr lang="en-US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10E66-29FA-46EF-B58E-1978737D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545" y="1053267"/>
            <a:ext cx="10515600" cy="4351338"/>
          </a:xfrm>
        </p:spPr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two types of previews</a:t>
            </a:r>
            <a:r>
              <a:rPr lang="en-US" dirty="0"/>
              <a:t>, private and public. </a:t>
            </a:r>
          </a:p>
          <a:p>
            <a:pPr lvl="1"/>
            <a:r>
              <a:rPr lang="en-US" dirty="0"/>
              <a:t>Private </a:t>
            </a:r>
            <a:r>
              <a:rPr lang="en-US" b="1" dirty="0"/>
              <a:t>preview</a:t>
            </a:r>
            <a:r>
              <a:rPr lang="en-US" dirty="0"/>
              <a:t> is only </a:t>
            </a:r>
            <a:r>
              <a:rPr lang="en-US" b="1" dirty="0"/>
              <a:t>available</a:t>
            </a:r>
            <a:r>
              <a:rPr lang="en-US" dirty="0"/>
              <a:t> to certain </a:t>
            </a:r>
            <a:r>
              <a:rPr lang="en-US" b="1" dirty="0"/>
              <a:t>Azure</a:t>
            </a:r>
            <a:r>
              <a:rPr lang="en-US" dirty="0"/>
              <a:t> customers for evaluation purposes. </a:t>
            </a:r>
          </a:p>
          <a:p>
            <a:pPr lvl="1"/>
            <a:r>
              <a:rPr lang="en-US" dirty="0"/>
              <a:t>The public </a:t>
            </a:r>
            <a:r>
              <a:rPr lang="en-US" b="1" dirty="0"/>
              <a:t>preview</a:t>
            </a:r>
            <a:r>
              <a:rPr lang="en-US" dirty="0"/>
              <a:t> is </a:t>
            </a:r>
            <a:r>
              <a:rPr lang="en-US" b="1" dirty="0"/>
              <a:t>available</a:t>
            </a:r>
            <a:r>
              <a:rPr lang="en-US" dirty="0"/>
              <a:t> to all </a:t>
            </a:r>
            <a:r>
              <a:rPr lang="en-US" b="1" dirty="0"/>
              <a:t>Azure</a:t>
            </a:r>
            <a:r>
              <a:rPr lang="en-US" dirty="0"/>
              <a:t> customers.</a:t>
            </a:r>
          </a:p>
          <a:p>
            <a:r>
              <a:rPr lang="en-US" b="1" dirty="0"/>
              <a:t>Azure</a:t>
            </a:r>
            <a:r>
              <a:rPr lang="en-US" dirty="0"/>
              <a:t> may include </a:t>
            </a:r>
            <a:r>
              <a:rPr lang="en-US" b="1" dirty="0"/>
              <a:t>preview</a:t>
            </a:r>
            <a:r>
              <a:rPr lang="en-US" dirty="0"/>
              <a:t>, beta, or other pre-release features, services, software, or regions offered by Microsoft to obtain customer feedback ("</a:t>
            </a:r>
            <a:r>
              <a:rPr lang="en-US" b="1" dirty="0"/>
              <a:t>Previews</a:t>
            </a:r>
            <a:r>
              <a:rPr lang="en-US" dirty="0"/>
              <a:t>"). </a:t>
            </a:r>
            <a:r>
              <a:rPr lang="en-US" b="1" dirty="0"/>
              <a:t>Previews</a:t>
            </a:r>
            <a:r>
              <a:rPr lang="en-US" dirty="0"/>
              <a:t> are made available to you on the condition that you agree to these terms of use, which supplement your agreement governing use of </a:t>
            </a:r>
            <a:r>
              <a:rPr lang="en-US" b="1" dirty="0"/>
              <a:t>Azure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D8E2B-C878-447D-BA3D-51E05FFD20C0}"/>
              </a:ext>
            </a:extLst>
          </p:cNvPr>
          <p:cNvSpPr/>
          <p:nvPr/>
        </p:nvSpPr>
        <p:spPr>
          <a:xfrm>
            <a:off x="730188" y="5988336"/>
            <a:ext cx="1230298" cy="790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</a:t>
            </a:r>
          </a:p>
          <a:p>
            <a:pPr algn="ctr"/>
            <a:r>
              <a:rPr lang="en-US" dirty="0"/>
              <a:t>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2F39E4-560D-4709-B6CD-4A5004823F9D}"/>
              </a:ext>
            </a:extLst>
          </p:cNvPr>
          <p:cNvSpPr/>
          <p:nvPr/>
        </p:nvSpPr>
        <p:spPr>
          <a:xfrm>
            <a:off x="3160450" y="5302323"/>
            <a:ext cx="1899822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</a:t>
            </a:r>
          </a:p>
          <a:p>
            <a:pPr algn="ctr"/>
            <a:r>
              <a:rPr lang="en-US" dirty="0"/>
              <a:t>Preview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A4854-D9E0-4ADA-9E95-202F49C4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1" y="5220179"/>
            <a:ext cx="2293819" cy="95258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835457-561D-4052-928A-22ED1A5A8589}"/>
              </a:ext>
            </a:extLst>
          </p:cNvPr>
          <p:cNvSpPr/>
          <p:nvPr/>
        </p:nvSpPr>
        <p:spPr>
          <a:xfrm>
            <a:off x="2157274" y="6090082"/>
            <a:ext cx="100317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CEEF4E-B659-43CF-884A-EAD503EF2403}"/>
              </a:ext>
            </a:extLst>
          </p:cNvPr>
          <p:cNvSpPr/>
          <p:nvPr/>
        </p:nvSpPr>
        <p:spPr>
          <a:xfrm>
            <a:off x="4995169" y="5988336"/>
            <a:ext cx="1003176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BBE884-F5FD-4930-9F7A-06C5598E4323}"/>
              </a:ext>
            </a:extLst>
          </p:cNvPr>
          <p:cNvSpPr/>
          <p:nvPr/>
        </p:nvSpPr>
        <p:spPr>
          <a:xfrm>
            <a:off x="6391922" y="5299969"/>
            <a:ext cx="2370338" cy="132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ACB2A5-904B-4F31-897B-1D909B94D288}"/>
              </a:ext>
            </a:extLst>
          </p:cNvPr>
          <p:cNvSpPr/>
          <p:nvPr/>
        </p:nvSpPr>
        <p:spPr>
          <a:xfrm>
            <a:off x="585926" y="4820575"/>
            <a:ext cx="8176334" cy="3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40057F-D90E-4A98-A0C8-58E5AF2EBFE2}"/>
              </a:ext>
            </a:extLst>
          </p:cNvPr>
          <p:cNvSpPr/>
          <p:nvPr/>
        </p:nvSpPr>
        <p:spPr>
          <a:xfrm>
            <a:off x="377091" y="4811588"/>
            <a:ext cx="6014832" cy="39061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141E2-444C-42E0-8596-C326F4948495}"/>
              </a:ext>
            </a:extLst>
          </p:cNvPr>
          <p:cNvSpPr txBox="1"/>
          <p:nvPr/>
        </p:nvSpPr>
        <p:spPr>
          <a:xfrm>
            <a:off x="365043" y="4831217"/>
            <a:ext cx="242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SLA, NO SUPPORT |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62A2A-4A5C-44A2-9A1D-D949775B68EF}"/>
              </a:ext>
            </a:extLst>
          </p:cNvPr>
          <p:cNvSpPr txBox="1"/>
          <p:nvPr/>
        </p:nvSpPr>
        <p:spPr>
          <a:xfrm>
            <a:off x="2592279" y="4838081"/>
            <a:ext cx="401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SLA, NO GUARANTEED SUPPORT     |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FEC06D-3B56-4D55-88F0-B843FE5F2C07}"/>
              </a:ext>
            </a:extLst>
          </p:cNvPr>
          <p:cNvSpPr txBox="1"/>
          <p:nvPr/>
        </p:nvSpPr>
        <p:spPr>
          <a:xfrm>
            <a:off x="6883177" y="4831217"/>
            <a:ext cx="151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SLA, 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4E8AAB-7D50-4411-960D-D2BBA41612F6}"/>
              </a:ext>
            </a:extLst>
          </p:cNvPr>
          <p:cNvSpPr/>
          <p:nvPr/>
        </p:nvSpPr>
        <p:spPr>
          <a:xfrm>
            <a:off x="9679919" y="5299968"/>
            <a:ext cx="2134989" cy="1327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2093F-4792-4CD1-8715-411FD0F8DE9A}"/>
              </a:ext>
            </a:extLst>
          </p:cNvPr>
          <p:cNvSpPr txBox="1"/>
          <p:nvPr/>
        </p:nvSpPr>
        <p:spPr>
          <a:xfrm>
            <a:off x="8778745" y="4666181"/>
            <a:ext cx="884630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Announce </a:t>
            </a:r>
            <a:r>
              <a:rPr lang="en-US" dirty="0"/>
              <a:t>EOL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A6F92-37D1-41D0-9947-20FAB4E11815}"/>
              </a:ext>
            </a:extLst>
          </p:cNvPr>
          <p:cNvSpPr txBox="1"/>
          <p:nvPr/>
        </p:nvSpPr>
        <p:spPr>
          <a:xfrm>
            <a:off x="9713673" y="4839846"/>
            <a:ext cx="206748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EOL Support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E856049-8F6C-485B-BE6B-0D6645E86B5B}"/>
              </a:ext>
            </a:extLst>
          </p:cNvPr>
          <p:cNvSpPr/>
          <p:nvPr/>
        </p:nvSpPr>
        <p:spPr>
          <a:xfrm>
            <a:off x="8824880" y="5926942"/>
            <a:ext cx="566901" cy="29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1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7E8AB-ED24-4AFB-9840-A2F4A6A2B0A4}"/>
              </a:ext>
            </a:extLst>
          </p:cNvPr>
          <p:cNvSpPr txBox="1"/>
          <p:nvPr/>
        </p:nvSpPr>
        <p:spPr>
          <a:xfrm>
            <a:off x="162560" y="27432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D2906-25E2-4FA6-BD6F-D7ECAC02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23" y="157877"/>
            <a:ext cx="10729749" cy="1999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317BC-996D-4A7A-894F-4A6722E2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6081"/>
            <a:ext cx="12192000" cy="46719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224187-F0F4-4A98-AB50-F9E1EC90E76F}"/>
              </a:ext>
            </a:extLst>
          </p:cNvPr>
          <p:cNvCxnSpPr>
            <a:cxnSpLocks/>
          </p:cNvCxnSpPr>
          <p:nvPr/>
        </p:nvCxnSpPr>
        <p:spPr>
          <a:xfrm>
            <a:off x="3400425" y="942975"/>
            <a:ext cx="1527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A2ADA5-1729-43B9-BF05-E46B03B4F0EB}"/>
              </a:ext>
            </a:extLst>
          </p:cNvPr>
          <p:cNvCxnSpPr/>
          <p:nvPr/>
        </p:nvCxnSpPr>
        <p:spPr>
          <a:xfrm>
            <a:off x="3400425" y="4683760"/>
            <a:ext cx="1178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3A00CE-79C5-4BBB-BC4C-1C2F3DF4832A}"/>
              </a:ext>
            </a:extLst>
          </p:cNvPr>
          <p:cNvCxnSpPr/>
          <p:nvPr/>
        </p:nvCxnSpPr>
        <p:spPr>
          <a:xfrm>
            <a:off x="4206240" y="491490"/>
            <a:ext cx="3509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039A44-72DE-4E68-B079-372B2594ED6F}"/>
              </a:ext>
            </a:extLst>
          </p:cNvPr>
          <p:cNvSpPr txBox="1"/>
          <p:nvPr/>
        </p:nvSpPr>
        <p:spPr>
          <a:xfrm>
            <a:off x="6745598" y="942975"/>
            <a:ext cx="5176674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Question is can you generate AZ VM from Cloud Shell</a:t>
            </a:r>
          </a:p>
          <a:p>
            <a:r>
              <a:rPr lang="en-US" dirty="0"/>
              <a:t>Cloud Shell is very high level capability – yes</a:t>
            </a:r>
          </a:p>
          <a:p>
            <a:r>
              <a:rPr lang="en-US" dirty="0"/>
              <a:t>Cloud Shell is portal (web) based so</a:t>
            </a:r>
          </a:p>
          <a:p>
            <a:r>
              <a:rPr lang="en-US" dirty="0"/>
              <a:t>MAC LINUX or Windows</a:t>
            </a:r>
          </a:p>
        </p:txBody>
      </p:sp>
    </p:spTree>
    <p:extLst>
      <p:ext uri="{BB962C8B-B14F-4D97-AF65-F5344CB8AC3E}">
        <p14:creationId xmlns:p14="http://schemas.microsoft.com/office/powerpoint/2010/main" val="2581243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3BA813-9EBE-4F41-9F7F-60DF75070BB4}"/>
              </a:ext>
            </a:extLst>
          </p:cNvPr>
          <p:cNvSpPr txBox="1"/>
          <p:nvPr/>
        </p:nvSpPr>
        <p:spPr>
          <a:xfrm>
            <a:off x="275208" y="15092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82D2A-CDB9-455C-B942-07FF5FBF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00" y="132882"/>
            <a:ext cx="3899100" cy="38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5CBA6-6961-400F-ADA9-B34F2C8CB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1" y="752428"/>
            <a:ext cx="11830946" cy="2447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C0B12-6E98-43A3-8957-54D7ED3F4CCC}"/>
              </a:ext>
            </a:extLst>
          </p:cNvPr>
          <p:cNvSpPr txBox="1"/>
          <p:nvPr/>
        </p:nvSpPr>
        <p:spPr>
          <a:xfrm>
            <a:off x="6096000" y="3619500"/>
            <a:ext cx="4540795" cy="286232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Tip:  </a:t>
            </a:r>
            <a:r>
              <a:rPr lang="en-US" dirty="0" err="1"/>
              <a:t>CosmosDB</a:t>
            </a:r>
            <a:r>
              <a:rPr lang="en-US" dirty="0"/>
              <a:t> can be what you want it to be:</a:t>
            </a:r>
          </a:p>
          <a:p>
            <a:r>
              <a:rPr lang="en-US" dirty="0" err="1"/>
              <a:t>CosmosDB</a:t>
            </a:r>
            <a:r>
              <a:rPr lang="en-US" dirty="0"/>
              <a:t> is really three different DBs in one</a:t>
            </a:r>
          </a:p>
          <a:p>
            <a:r>
              <a:rPr lang="en-US" dirty="0"/>
              <a:t>NoSQL – taking strings like JSON</a:t>
            </a:r>
          </a:p>
          <a:p>
            <a:r>
              <a:rPr lang="en-US" dirty="0"/>
              <a:t>SQL – handling relational DB</a:t>
            </a:r>
            <a:br>
              <a:rPr lang="en-US" dirty="0"/>
            </a:br>
            <a:r>
              <a:rPr lang="en-US" dirty="0"/>
              <a:t>Document DB</a:t>
            </a:r>
          </a:p>
          <a:p>
            <a:endParaRPr lang="en-US" dirty="0"/>
          </a:p>
          <a:p>
            <a:r>
              <a:rPr lang="en-US" dirty="0"/>
              <a:t>Read the cosmos-</a:t>
            </a:r>
            <a:r>
              <a:rPr lang="en-US" dirty="0" err="1"/>
              <a:t>db</a:t>
            </a:r>
            <a:r>
              <a:rPr lang="en-US" dirty="0"/>
              <a:t> intro</a:t>
            </a:r>
          </a:p>
          <a:p>
            <a:r>
              <a:rPr lang="en-US" dirty="0"/>
              <a:t>AWS has about 10 different DB.  </a:t>
            </a:r>
          </a:p>
          <a:p>
            <a:r>
              <a:rPr lang="en-US" dirty="0"/>
              <a:t>Azure pretty much sticks with Cosmos 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605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D25031-2B25-4F14-BE34-2808B1B695DE}"/>
              </a:ext>
            </a:extLst>
          </p:cNvPr>
          <p:cNvSpPr txBox="1"/>
          <p:nvPr/>
        </p:nvSpPr>
        <p:spPr>
          <a:xfrm>
            <a:off x="91440" y="8128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91284-1249-42CE-8209-C0A52FA1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16" y="265946"/>
            <a:ext cx="9852684" cy="3675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FF5850-F86B-4444-AD03-1FDEE6328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239" y="6088314"/>
            <a:ext cx="3158761" cy="769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FBFF8-7244-4754-8660-319E285BB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7474"/>
            <a:ext cx="12192000" cy="21146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540C04-0CCE-4105-87E7-965F56E5E52B}"/>
              </a:ext>
            </a:extLst>
          </p:cNvPr>
          <p:cNvCxnSpPr/>
          <p:nvPr/>
        </p:nvCxnSpPr>
        <p:spPr>
          <a:xfrm flipH="1">
            <a:off x="8595360" y="2125980"/>
            <a:ext cx="2526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8B2A92-3098-4EA6-BA50-88E9739014F5}"/>
              </a:ext>
            </a:extLst>
          </p:cNvPr>
          <p:cNvSpPr txBox="1"/>
          <p:nvPr/>
        </p:nvSpPr>
        <p:spPr>
          <a:xfrm>
            <a:off x="9517737" y="0"/>
            <a:ext cx="2582823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Things between subs can </a:t>
            </a:r>
          </a:p>
          <a:p>
            <a:r>
              <a:rPr lang="en-US" dirty="0"/>
              <a:t>generally be done</a:t>
            </a:r>
          </a:p>
          <a:p>
            <a:r>
              <a:rPr lang="en-US" dirty="0"/>
              <a:t>“With Sufficient thrust,</a:t>
            </a:r>
          </a:p>
          <a:p>
            <a:r>
              <a:rPr lang="en-US" dirty="0"/>
              <a:t>Pigs Fly just fine”</a:t>
            </a:r>
          </a:p>
        </p:txBody>
      </p:sp>
    </p:spTree>
    <p:extLst>
      <p:ext uri="{BB962C8B-B14F-4D97-AF65-F5344CB8AC3E}">
        <p14:creationId xmlns:p14="http://schemas.microsoft.com/office/powerpoint/2010/main" val="180795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55E48-EC4E-4237-A35F-BA4B90D3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0"/>
            <a:ext cx="7806873" cy="2381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C8DFB-8203-478F-862D-3A82CF92587F}"/>
              </a:ext>
            </a:extLst>
          </p:cNvPr>
          <p:cNvSpPr txBox="1"/>
          <p:nvPr/>
        </p:nvSpPr>
        <p:spPr>
          <a:xfrm>
            <a:off x="0" y="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6007D6-CB15-43C9-B4D6-916B9A87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4" y="2869820"/>
            <a:ext cx="11916912" cy="1916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58BF09-A217-4BFE-963C-A29244B6C2B0}"/>
              </a:ext>
            </a:extLst>
          </p:cNvPr>
          <p:cNvSpPr txBox="1"/>
          <p:nvPr/>
        </p:nvSpPr>
        <p:spPr>
          <a:xfrm>
            <a:off x="8961891" y="142327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4B2C1-BD46-478D-AD37-D2D53377CB19}"/>
              </a:ext>
            </a:extLst>
          </p:cNvPr>
          <p:cNvSpPr txBox="1"/>
          <p:nvPr/>
        </p:nvSpPr>
        <p:spPr>
          <a:xfrm>
            <a:off x="8450315" y="1873295"/>
            <a:ext cx="3541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Anything that can be virtualized can</a:t>
            </a:r>
          </a:p>
          <a:p>
            <a:r>
              <a:rPr lang="en-US" dirty="0"/>
              <a:t> be migrated.  Servers/Apps – yes.</a:t>
            </a:r>
          </a:p>
          <a:p>
            <a:r>
              <a:rPr lang="en-US" dirty="0"/>
              <a:t>Printers for example - No.</a:t>
            </a:r>
          </a:p>
          <a:p>
            <a:r>
              <a:rPr lang="en-US" b="1" dirty="0"/>
              <a:t>But Advisor doesn’t help with this.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71223-520E-449C-8E59-A8E15C5D5833}"/>
              </a:ext>
            </a:extLst>
          </p:cNvPr>
          <p:cNvSpPr txBox="1"/>
          <p:nvPr/>
        </p:nvSpPr>
        <p:spPr>
          <a:xfrm>
            <a:off x="9024550" y="532789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C52BF-DE83-4A99-88D6-25CD738E2703}"/>
              </a:ext>
            </a:extLst>
          </p:cNvPr>
          <p:cNvSpPr txBox="1"/>
          <p:nvPr/>
        </p:nvSpPr>
        <p:spPr>
          <a:xfrm>
            <a:off x="9024550" y="982814"/>
            <a:ext cx="147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Advisor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58335-6D9B-4708-A1B6-4768E6ED855A}"/>
              </a:ext>
            </a:extLst>
          </p:cNvPr>
          <p:cNvSpPr txBox="1"/>
          <p:nvPr/>
        </p:nvSpPr>
        <p:spPr>
          <a:xfrm>
            <a:off x="7986713" y="5423090"/>
            <a:ext cx="365029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  Know everything Advisor does</a:t>
            </a:r>
          </a:p>
        </p:txBody>
      </p:sp>
    </p:spTree>
    <p:extLst>
      <p:ext uri="{BB962C8B-B14F-4D97-AF65-F5344CB8AC3E}">
        <p14:creationId xmlns:p14="http://schemas.microsoft.com/office/powerpoint/2010/main" val="276478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7DE2C-425F-4457-84D0-73EE5CEBDDD2}"/>
              </a:ext>
            </a:extLst>
          </p:cNvPr>
          <p:cNvSpPr txBox="1"/>
          <p:nvPr/>
        </p:nvSpPr>
        <p:spPr>
          <a:xfrm>
            <a:off x="284480" y="21336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920B9-7C29-401A-A921-C64D8533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582692"/>
            <a:ext cx="11115672" cy="593240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DA3D84-7243-45B5-ADB9-AD9E336E7DB9}"/>
              </a:ext>
            </a:extLst>
          </p:cNvPr>
          <p:cNvCxnSpPr/>
          <p:nvPr/>
        </p:nvCxnSpPr>
        <p:spPr>
          <a:xfrm>
            <a:off x="2686050" y="814388"/>
            <a:ext cx="1771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2A66A1-D0A9-4242-9D87-ADA3EF30EB26}"/>
              </a:ext>
            </a:extLst>
          </p:cNvPr>
          <p:cNvCxnSpPr>
            <a:cxnSpLocks/>
          </p:cNvCxnSpPr>
          <p:nvPr/>
        </p:nvCxnSpPr>
        <p:spPr>
          <a:xfrm>
            <a:off x="5520690" y="4746308"/>
            <a:ext cx="3907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FEEBB2-EACA-47B9-8612-246F68F0EAB8}"/>
              </a:ext>
            </a:extLst>
          </p:cNvPr>
          <p:cNvSpPr txBox="1"/>
          <p:nvPr/>
        </p:nvSpPr>
        <p:spPr>
          <a:xfrm>
            <a:off x="7572374" y="1358385"/>
            <a:ext cx="433514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 Pay attention to what you are doing</a:t>
            </a:r>
          </a:p>
          <a:p>
            <a:r>
              <a:rPr lang="en-US" dirty="0"/>
              <a:t>Is it PowerShell or is it Azure CLI required? </a:t>
            </a:r>
          </a:p>
          <a:p>
            <a:r>
              <a:rPr lang="en-US" dirty="0"/>
              <a:t>Not running in PowerShell</a:t>
            </a:r>
          </a:p>
          <a:p>
            <a:r>
              <a:rPr lang="en-US" dirty="0"/>
              <a:t>Linux can have PowerShell installed</a:t>
            </a:r>
          </a:p>
          <a:p>
            <a:r>
              <a:rPr lang="en-US" dirty="0"/>
              <a:t>But in this case not using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D6F71B-33E4-492D-8E96-08869724E5CA}"/>
              </a:ext>
            </a:extLst>
          </p:cNvPr>
          <p:cNvSpPr txBox="1"/>
          <p:nvPr/>
        </p:nvSpPr>
        <p:spPr>
          <a:xfrm>
            <a:off x="7474585" y="158234"/>
            <a:ext cx="433514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  is NOT PowerShell</a:t>
            </a:r>
          </a:p>
          <a:p>
            <a:r>
              <a:rPr lang="en-US" dirty="0"/>
              <a:t>PowerShell &lt;&gt; Bash shell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F15512-CD1B-4070-AFB0-05996678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976" y="4807708"/>
            <a:ext cx="3626635" cy="13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F6F67-205C-4C51-BA00-202BA1C07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9" y="260401"/>
            <a:ext cx="1861117" cy="1602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6C51E-9AE5-4FBB-B30D-9935D18E9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3429000"/>
            <a:ext cx="6408761" cy="2738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E47E3-32A7-4427-9EF9-40AA5B124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731" y="434506"/>
            <a:ext cx="5131214" cy="1680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62625-29D2-4B79-9D3E-2FFDF0FA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945" y="434506"/>
            <a:ext cx="4477910" cy="1680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13E4FD-E26A-4C5A-BA51-C591002612E8}"/>
              </a:ext>
            </a:extLst>
          </p:cNvPr>
          <p:cNvSpPr txBox="1"/>
          <p:nvPr/>
        </p:nvSpPr>
        <p:spPr>
          <a:xfrm>
            <a:off x="2790825" y="65174"/>
            <a:ext cx="417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POWERSHELL – a Windows Thing primarily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ABDCB-3EFA-45EF-9F31-47BD9797CD63}"/>
              </a:ext>
            </a:extLst>
          </p:cNvPr>
          <p:cNvSpPr txBox="1"/>
          <p:nvPr/>
        </p:nvSpPr>
        <p:spPr>
          <a:xfrm>
            <a:off x="7653741" y="65174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or K shell  - OS Command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A18C6-484E-413F-82EB-0763E13D20C1}"/>
              </a:ext>
            </a:extLst>
          </p:cNvPr>
          <p:cNvSpPr txBox="1"/>
          <p:nvPr/>
        </p:nvSpPr>
        <p:spPr>
          <a:xfrm>
            <a:off x="830148" y="3059668"/>
            <a:ext cx="549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Shell – command line for cloud (Azure) commands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CCFFA-D92C-499C-86CA-C1F3CDA946D1}"/>
              </a:ext>
            </a:extLst>
          </p:cNvPr>
          <p:cNvSpPr txBox="1"/>
          <p:nvPr/>
        </p:nvSpPr>
        <p:spPr>
          <a:xfrm>
            <a:off x="8458200" y="2114549"/>
            <a:ext cx="32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Usually for VMs or local machine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24A5C-5F4F-4228-92CD-50030AF75078}"/>
              </a:ext>
            </a:extLst>
          </p:cNvPr>
          <p:cNvSpPr txBox="1"/>
          <p:nvPr/>
        </p:nvSpPr>
        <p:spPr>
          <a:xfrm>
            <a:off x="2947107" y="2077819"/>
            <a:ext cx="416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Usually for Windows machines OR </a:t>
            </a:r>
          </a:p>
          <a:p>
            <a:r>
              <a:rPr lang="en-US" dirty="0"/>
              <a:t>interfacing windows Machine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3FC0C-B89C-46A2-A8C2-A58A652666F1}"/>
              </a:ext>
            </a:extLst>
          </p:cNvPr>
          <p:cNvSpPr txBox="1"/>
          <p:nvPr/>
        </p:nvSpPr>
        <p:spPr>
          <a:xfrm>
            <a:off x="304170" y="6167627"/>
            <a:ext cx="654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call PowerShell and Bash shell from within Azure </a:t>
            </a:r>
            <a:r>
              <a:rPr lang="en-US" dirty="0" err="1"/>
              <a:t>CloudShell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99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E750DC-4D7E-4F32-9C88-703691C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" y="3028950"/>
            <a:ext cx="12792294" cy="332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E4E6B7-BBAB-4CE3-A31C-8244AC56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9" y="0"/>
            <a:ext cx="11530778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F097CF-479C-48C9-8274-79377260A1A4}"/>
              </a:ext>
            </a:extLst>
          </p:cNvPr>
          <p:cNvSpPr txBox="1"/>
          <p:nvPr/>
        </p:nvSpPr>
        <p:spPr>
          <a:xfrm>
            <a:off x="185738" y="17145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A813F-7735-46EC-B907-E0A6B64DC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42" y="5726367"/>
            <a:ext cx="6000011" cy="11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1098</Words>
  <Application>Microsoft Office PowerPoint</Application>
  <PresentationFormat>Widescreen</PresentationFormat>
  <Paragraphs>212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Roboto</vt:lpstr>
      <vt:lpstr>Office Theme</vt:lpstr>
      <vt:lpstr>AZ-900 Microsoft Foundation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RegionDC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– KEY AREAS of RECAP TO KNOW</vt:lpstr>
      <vt:lpstr>The Simulator</vt:lpstr>
      <vt:lpstr>PowerPoint Presentation</vt:lpstr>
      <vt:lpstr>PowerPoint Presentation</vt:lpstr>
      <vt:lpstr>ExpressRoute</vt:lpstr>
      <vt:lpstr>PowerPoint Presentation</vt:lpstr>
      <vt:lpstr>Azure DataCenters/Edge Locations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AZ-900 Microsoft Foundation</dc:title>
  <dc:creator>Mark LaGrone</dc:creator>
  <cp:lastModifiedBy>Mark LaGrone</cp:lastModifiedBy>
  <cp:revision>22</cp:revision>
  <dcterms:created xsi:type="dcterms:W3CDTF">2021-03-24T10:58:42Z</dcterms:created>
  <dcterms:modified xsi:type="dcterms:W3CDTF">2021-05-23T19:35:22Z</dcterms:modified>
</cp:coreProperties>
</file>